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1"/>
  </p:notesMasterIdLst>
  <p:sldIdLst>
    <p:sldId id="265" r:id="rId2"/>
    <p:sldId id="266" r:id="rId3"/>
    <p:sldId id="288" r:id="rId4"/>
    <p:sldId id="283" r:id="rId5"/>
    <p:sldId id="287" r:id="rId6"/>
    <p:sldId id="286" r:id="rId7"/>
    <p:sldId id="284" r:id="rId8"/>
    <p:sldId id="282" r:id="rId9"/>
    <p:sldId id="285" r:id="rId10"/>
  </p:sldIdLst>
  <p:sldSz cx="9144000" cy="6858000" type="screen4x3"/>
  <p:notesSz cx="6888163" cy="100203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72C4"/>
    <a:srgbClr val="14141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EC20E35-A176-4012-BC5E-935CFFF8708E}" styleName="スタイル (中間)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793D81CF-94F2-401A-BA57-92F5A7B2D0C5}" styleName="スタイル (中間)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05"/>
    <p:restoredTop sz="76834" autoAdjust="0"/>
  </p:normalViewPr>
  <p:slideViewPr>
    <p:cSldViewPr snapToGrid="0" snapToObjects="1">
      <p:cViewPr varScale="1">
        <p:scale>
          <a:sx n="88" d="100"/>
          <a:sy n="88" d="100"/>
        </p:scale>
        <p:origin x="1554"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svg>
</file>

<file path=ppt/media/image3.jpg>
</file>

<file path=ppt/media/image4.jp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84871" cy="502755"/>
          </a:xfrm>
          <a:prstGeom prst="rect">
            <a:avLst/>
          </a:prstGeom>
        </p:spPr>
        <p:txBody>
          <a:bodyPr vert="horz" lIns="96616" tIns="48308" rIns="96616" bIns="48308" rtlCol="0"/>
          <a:lstStyle>
            <a:lvl1pPr algn="l">
              <a:defRPr sz="1300"/>
            </a:lvl1pPr>
          </a:lstStyle>
          <a:p>
            <a:endParaRPr kumimoji="1" lang="ja-JP" altLang="en-US"/>
          </a:p>
        </p:txBody>
      </p:sp>
      <p:sp>
        <p:nvSpPr>
          <p:cNvPr id="3" name="日付プレースホルダー 2"/>
          <p:cNvSpPr>
            <a:spLocks noGrp="1"/>
          </p:cNvSpPr>
          <p:nvPr>
            <p:ph type="dt" idx="1"/>
          </p:nvPr>
        </p:nvSpPr>
        <p:spPr>
          <a:xfrm>
            <a:off x="3901698" y="0"/>
            <a:ext cx="2984871" cy="502755"/>
          </a:xfrm>
          <a:prstGeom prst="rect">
            <a:avLst/>
          </a:prstGeom>
        </p:spPr>
        <p:txBody>
          <a:bodyPr vert="horz" lIns="96616" tIns="48308" rIns="96616" bIns="48308" rtlCol="0"/>
          <a:lstStyle>
            <a:lvl1pPr algn="r">
              <a:defRPr sz="1300"/>
            </a:lvl1pPr>
          </a:lstStyle>
          <a:p>
            <a:fld id="{A07BD75B-32F9-42DF-A17D-2C1AD28961E1}" type="datetimeFigureOut">
              <a:rPr kumimoji="1" lang="ja-JP" altLang="en-US" smtClean="0"/>
              <a:t>2020/2/26</a:t>
            </a:fld>
            <a:endParaRPr kumimoji="1" lang="ja-JP" altLang="en-US"/>
          </a:p>
        </p:txBody>
      </p:sp>
      <p:sp>
        <p:nvSpPr>
          <p:cNvPr id="4" name="スライド イメージ プレースホルダー 3"/>
          <p:cNvSpPr>
            <a:spLocks noGrp="1" noRot="1" noChangeAspect="1"/>
          </p:cNvSpPr>
          <p:nvPr>
            <p:ph type="sldImg" idx="2"/>
          </p:nvPr>
        </p:nvSpPr>
        <p:spPr>
          <a:xfrm>
            <a:off x="1189038" y="1252538"/>
            <a:ext cx="4510087" cy="3381375"/>
          </a:xfrm>
          <a:prstGeom prst="rect">
            <a:avLst/>
          </a:prstGeom>
          <a:noFill/>
          <a:ln w="12700">
            <a:solidFill>
              <a:prstClr val="black"/>
            </a:solidFill>
          </a:ln>
        </p:spPr>
        <p:txBody>
          <a:bodyPr vert="horz" lIns="96616" tIns="48308" rIns="96616" bIns="48308" rtlCol="0" anchor="ctr"/>
          <a:lstStyle/>
          <a:p>
            <a:endParaRPr lang="ja-JP" altLang="en-US"/>
          </a:p>
        </p:txBody>
      </p:sp>
      <p:sp>
        <p:nvSpPr>
          <p:cNvPr id="5" name="ノート プレースホルダー 4"/>
          <p:cNvSpPr>
            <a:spLocks noGrp="1"/>
          </p:cNvSpPr>
          <p:nvPr>
            <p:ph type="body" sz="quarter" idx="3"/>
          </p:nvPr>
        </p:nvSpPr>
        <p:spPr>
          <a:xfrm>
            <a:off x="688817" y="4822269"/>
            <a:ext cx="5510530" cy="3945493"/>
          </a:xfrm>
          <a:prstGeom prst="rect">
            <a:avLst/>
          </a:prstGeom>
        </p:spPr>
        <p:txBody>
          <a:bodyPr vert="horz" lIns="96616" tIns="48308" rIns="96616" bIns="48308"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9517547"/>
            <a:ext cx="2984871" cy="502754"/>
          </a:xfrm>
          <a:prstGeom prst="rect">
            <a:avLst/>
          </a:prstGeom>
        </p:spPr>
        <p:txBody>
          <a:bodyPr vert="horz" lIns="96616" tIns="48308" rIns="96616" bIns="48308" rtlCol="0" anchor="b"/>
          <a:lstStyle>
            <a:lvl1pPr algn="l">
              <a:defRPr sz="1300"/>
            </a:lvl1pPr>
          </a:lstStyle>
          <a:p>
            <a:endParaRPr kumimoji="1" lang="ja-JP" altLang="en-US"/>
          </a:p>
        </p:txBody>
      </p:sp>
      <p:sp>
        <p:nvSpPr>
          <p:cNvPr id="7" name="スライド番号プレースホルダー 6"/>
          <p:cNvSpPr>
            <a:spLocks noGrp="1"/>
          </p:cNvSpPr>
          <p:nvPr>
            <p:ph type="sldNum" sz="quarter" idx="5"/>
          </p:nvPr>
        </p:nvSpPr>
        <p:spPr>
          <a:xfrm>
            <a:off x="3901698" y="9517547"/>
            <a:ext cx="2984871" cy="502754"/>
          </a:xfrm>
          <a:prstGeom prst="rect">
            <a:avLst/>
          </a:prstGeom>
        </p:spPr>
        <p:txBody>
          <a:bodyPr vert="horz" lIns="96616" tIns="48308" rIns="96616" bIns="48308" rtlCol="0" anchor="b"/>
          <a:lstStyle>
            <a:lvl1pPr algn="r">
              <a:defRPr sz="1300"/>
            </a:lvl1pPr>
          </a:lstStyle>
          <a:p>
            <a:fld id="{DE6FE399-4F6B-4504-9A41-F07C028AB085}" type="slidenum">
              <a:rPr kumimoji="1" lang="ja-JP" altLang="en-US" smtClean="0"/>
              <a:t>‹#›</a:t>
            </a:fld>
            <a:endParaRPr kumimoji="1" lang="ja-JP" altLang="en-US"/>
          </a:p>
        </p:txBody>
      </p:sp>
    </p:spTree>
    <p:extLst>
      <p:ext uri="{BB962C8B-B14F-4D97-AF65-F5344CB8AC3E}">
        <p14:creationId xmlns:p14="http://schemas.microsoft.com/office/powerpoint/2010/main" val="100447145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en-US" altLang="ja-JP" dirty="0"/>
              <a:t>Good morning everyone.</a:t>
            </a:r>
          </a:p>
          <a:p>
            <a:r>
              <a:rPr kumimoji="1" lang="en-US" altLang="ja-JP" dirty="0"/>
              <a:t>My name is </a:t>
            </a:r>
            <a:r>
              <a:rPr kumimoji="1" lang="en-US" altLang="ja-JP" dirty="0" err="1"/>
              <a:t>Ryoga</a:t>
            </a:r>
            <a:r>
              <a:rPr kumimoji="1" lang="en-US" altLang="ja-JP" dirty="0"/>
              <a:t> Sato.</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Today, I’ll be talking about “Development on RADAR measurement system using MATLAB/Simulink”.</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1</a:t>
            </a:fld>
            <a:endParaRPr kumimoji="1" lang="ja-JP" altLang="en-US"/>
          </a:p>
        </p:txBody>
      </p:sp>
    </p:spTree>
    <p:extLst>
      <p:ext uri="{BB962C8B-B14F-4D97-AF65-F5344CB8AC3E}">
        <p14:creationId xmlns:p14="http://schemas.microsoft.com/office/powerpoint/2010/main" val="10617250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2</a:t>
            </a:fld>
            <a:endParaRPr kumimoji="1" lang="ja-JP" altLang="en-US"/>
          </a:p>
        </p:txBody>
      </p:sp>
    </p:spTree>
    <p:extLst>
      <p:ext uri="{BB962C8B-B14F-4D97-AF65-F5344CB8AC3E}">
        <p14:creationId xmlns:p14="http://schemas.microsoft.com/office/powerpoint/2010/main" val="41588819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en-US" altLang="ja-JP" dirty="0"/>
              <a:t>Existing active suspensions are difficult to completely absorb the first impact when entering a step.</a:t>
            </a:r>
          </a:p>
          <a:p>
            <a:r>
              <a:rPr kumimoji="1" lang="en-US" altLang="ja-JP" dirty="0"/>
              <a:t>In this study, it aims to</a:t>
            </a:r>
            <a:r>
              <a:rPr kumimoji="1" lang="ja-JP" altLang="en-US" dirty="0"/>
              <a:t> </a:t>
            </a:r>
            <a:r>
              <a:rPr kumimoji="1" lang="en-US" altLang="ja-JP" dirty="0"/>
              <a:t>realize a system that can detect road steps in advance.</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3</a:t>
            </a:fld>
            <a:endParaRPr kumimoji="1" lang="ja-JP" altLang="en-US"/>
          </a:p>
        </p:txBody>
      </p:sp>
    </p:spTree>
    <p:extLst>
      <p:ext uri="{BB962C8B-B14F-4D97-AF65-F5344CB8AC3E}">
        <p14:creationId xmlns:p14="http://schemas.microsoft.com/office/powerpoint/2010/main" val="36556889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ここからは日本語で説明いたします．</a:t>
            </a:r>
            <a:endParaRPr kumimoji="1" lang="en-US" altLang="ja-JP" dirty="0"/>
          </a:p>
          <a:p>
            <a:r>
              <a:rPr kumimoji="1" lang="ja-JP" altLang="en-US" dirty="0"/>
              <a:t>本研究では路面の状態を調べるセンサとして</a:t>
            </a:r>
            <a:r>
              <a:rPr kumimoji="1" lang="en-US" altLang="ja-JP" dirty="0"/>
              <a:t>RADAR</a:t>
            </a:r>
            <a:r>
              <a:rPr kumimoji="1" lang="ja-JP" altLang="en-US" dirty="0"/>
              <a:t>を使用しました．</a:t>
            </a:r>
            <a:endParaRPr kumimoji="1" lang="en-US" altLang="ja-JP" dirty="0"/>
          </a:p>
          <a:p>
            <a:r>
              <a:rPr kumimoji="1" lang="en-US" altLang="ja-JP" dirty="0"/>
              <a:t>RADAR</a:t>
            </a:r>
            <a:r>
              <a:rPr kumimoji="1" lang="ja-JP" altLang="en-US" dirty="0"/>
              <a:t>は電波を用いて対象物までの距離を測るセンサです．</a:t>
            </a:r>
            <a:endParaRPr kumimoji="1" lang="en-US" altLang="ja-JP" dirty="0"/>
          </a:p>
          <a:p>
            <a:r>
              <a:rPr kumimoji="1" lang="ja-JP" altLang="en-US" dirty="0"/>
              <a:t>今回使用する</a:t>
            </a:r>
            <a:r>
              <a:rPr kumimoji="1" lang="en-US" altLang="ja-JP" dirty="0"/>
              <a:t>RADAR</a:t>
            </a:r>
            <a:r>
              <a:rPr kumimoji="1" lang="ja-JP" altLang="en-US" dirty="0"/>
              <a:t>は，距離に対する電波の反射強度を出力するものになっています．</a:t>
            </a:r>
            <a:endParaRPr kumimoji="1" lang="en-US" altLang="ja-JP" dirty="0"/>
          </a:p>
          <a:p>
            <a:r>
              <a:rPr kumimoji="1" lang="ja-JP" altLang="en-US" dirty="0"/>
              <a:t>右の図は</a:t>
            </a:r>
            <a:r>
              <a:rPr kumimoji="1" lang="en-US" altLang="ja-JP" dirty="0"/>
              <a:t>RADAR</a:t>
            </a:r>
            <a:r>
              <a:rPr kumimoji="1" lang="ja-JP" altLang="en-US" dirty="0"/>
              <a:t>を路面から</a:t>
            </a:r>
            <a:r>
              <a:rPr kumimoji="1" lang="en-US" altLang="ja-JP" dirty="0"/>
              <a:t>0.2m</a:t>
            </a:r>
            <a:r>
              <a:rPr kumimoji="1" lang="ja-JP" altLang="en-US" dirty="0"/>
              <a:t>離した位置から電波を照射し，得られたデータになります．</a:t>
            </a:r>
            <a:endParaRPr kumimoji="1" lang="en-US" altLang="ja-JP" dirty="0"/>
          </a:p>
          <a:p>
            <a:r>
              <a:rPr kumimoji="1" lang="ja-JP" altLang="en-US" dirty="0"/>
              <a:t>図からは，</a:t>
            </a:r>
            <a:r>
              <a:rPr kumimoji="1" lang="en-US" altLang="ja-JP" dirty="0"/>
              <a:t>0.2m</a:t>
            </a:r>
            <a:r>
              <a:rPr kumimoji="1" lang="ja-JP" altLang="en-US" dirty="0"/>
              <a:t>付近に反射強度のピークが現れていることがわかります．</a:t>
            </a:r>
            <a:endParaRPr kumimoji="1" lang="en-US" altLang="ja-JP" dirty="0"/>
          </a:p>
          <a:p>
            <a:r>
              <a:rPr kumimoji="1" lang="ja-JP" altLang="en-US" dirty="0"/>
              <a:t>このことから，ピーク値が現れたポイントが物体の位置，すなわち路面までの距離と推測できます．</a:t>
            </a:r>
            <a:endParaRPr kumimoji="1" lang="en-US" altLang="ja-JP" dirty="0"/>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4</a:t>
            </a:fld>
            <a:endParaRPr kumimoji="1" lang="ja-JP" altLang="en-US"/>
          </a:p>
        </p:txBody>
      </p:sp>
    </p:spTree>
    <p:extLst>
      <p:ext uri="{BB962C8B-B14F-4D97-AF65-F5344CB8AC3E}">
        <p14:creationId xmlns:p14="http://schemas.microsoft.com/office/powerpoint/2010/main" val="4389076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今回提案するシステムは，このような流れで開発しました．</a:t>
            </a:r>
            <a:endParaRPr kumimoji="1" lang="en-US" altLang="ja-JP" dirty="0"/>
          </a:p>
          <a:p>
            <a:r>
              <a:rPr kumimoji="1" lang="ja-JP" altLang="en-US" dirty="0"/>
              <a:t>事前に車両から</a:t>
            </a:r>
            <a:r>
              <a:rPr kumimoji="1" lang="en-US" altLang="ja-JP" dirty="0"/>
              <a:t>RADAR</a:t>
            </a:r>
            <a:r>
              <a:rPr kumimoji="1" lang="ja-JP" altLang="en-US" dirty="0"/>
              <a:t>のテストデータを取得し，シミュレーションソフトである</a:t>
            </a:r>
            <a:r>
              <a:rPr kumimoji="1" lang="en-US" altLang="ja-JP" dirty="0"/>
              <a:t>Simulink</a:t>
            </a:r>
            <a:r>
              <a:rPr kumimoji="1" lang="ja-JP" altLang="en-US" dirty="0"/>
              <a:t>でアルゴリズムの構築，検証を行いました．</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5</a:t>
            </a:fld>
            <a:endParaRPr kumimoji="1" lang="ja-JP" altLang="en-US"/>
          </a:p>
        </p:txBody>
      </p:sp>
    </p:spTree>
    <p:extLst>
      <p:ext uri="{BB962C8B-B14F-4D97-AF65-F5344CB8AC3E}">
        <p14:creationId xmlns:p14="http://schemas.microsoft.com/office/powerpoint/2010/main" val="16109750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テストデータの収集は</a:t>
            </a:r>
            <a:r>
              <a:rPr kumimoji="1" lang="en-US" altLang="ja-JP" dirty="0"/>
              <a:t>PIUS</a:t>
            </a:r>
            <a:r>
              <a:rPr kumimoji="1" lang="ja-JP" altLang="en-US" dirty="0"/>
              <a:t>を用いて行いました．</a:t>
            </a:r>
            <a:endParaRPr kumimoji="1" lang="en-US" altLang="ja-JP" dirty="0"/>
          </a:p>
          <a:p>
            <a:r>
              <a:rPr kumimoji="1" lang="en-US" altLang="ja-JP" dirty="0"/>
              <a:t>RADAR</a:t>
            </a:r>
            <a:r>
              <a:rPr kumimoji="1" lang="ja-JP" altLang="en-US" dirty="0"/>
              <a:t>を確実に車体に固定するために，</a:t>
            </a:r>
            <a:r>
              <a:rPr kumimoji="1" lang="en-US" altLang="ja-JP" dirty="0"/>
              <a:t>3D</a:t>
            </a:r>
            <a:r>
              <a:rPr kumimoji="1" lang="ja-JP" altLang="en-US" dirty="0"/>
              <a:t>プリンタを用いて筐体を製作し，車両に取り付けました．赤い丸で囲んだ箇所が</a:t>
            </a:r>
            <a:r>
              <a:rPr kumimoji="1" lang="en-US" altLang="ja-JP" dirty="0"/>
              <a:t>RADAR</a:t>
            </a:r>
            <a:r>
              <a:rPr kumimoji="1" lang="ja-JP" altLang="en-US" dirty="0"/>
              <a:t>の取付位置です．</a:t>
            </a:r>
            <a:endParaRPr kumimoji="1" lang="en-US" altLang="ja-JP" dirty="0"/>
          </a:p>
          <a:p>
            <a:r>
              <a:rPr kumimoji="1" lang="ja-JP" altLang="en-US" dirty="0"/>
              <a:t>この</a:t>
            </a:r>
            <a:r>
              <a:rPr kumimoji="1" lang="en-US" altLang="ja-JP" dirty="0"/>
              <a:t>PIUS</a:t>
            </a:r>
            <a:r>
              <a:rPr kumimoji="1" lang="ja-JP" altLang="en-US" dirty="0"/>
              <a:t>を約時速</a:t>
            </a:r>
            <a:r>
              <a:rPr kumimoji="1" lang="en-US" altLang="ja-JP" dirty="0"/>
              <a:t>30km</a:t>
            </a:r>
            <a:r>
              <a:rPr kumimoji="1" lang="ja-JP" altLang="en-US" dirty="0"/>
              <a:t>で本校敷地内にある段差を走行させてデータを取得しました．</a:t>
            </a:r>
            <a:endParaRPr kumimoji="1" lang="en-US" altLang="ja-JP" dirty="0"/>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6</a:t>
            </a:fld>
            <a:endParaRPr kumimoji="1" lang="ja-JP" altLang="en-US"/>
          </a:p>
        </p:txBody>
      </p:sp>
    </p:spTree>
    <p:extLst>
      <p:ext uri="{BB962C8B-B14F-4D97-AF65-F5344CB8AC3E}">
        <p14:creationId xmlns:p14="http://schemas.microsoft.com/office/powerpoint/2010/main" val="40256979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en-US" altLang="ja-JP" dirty="0"/>
              <a:t>RADAR</a:t>
            </a:r>
            <a:r>
              <a:rPr kumimoji="1" lang="ja-JP" altLang="en-US" dirty="0"/>
              <a:t>のデータから段差の有無を判定するシステムはこのようなものを構築しました．</a:t>
            </a:r>
            <a:endParaRPr kumimoji="1" lang="en-US" altLang="ja-JP" dirty="0"/>
          </a:p>
          <a:p>
            <a:r>
              <a:rPr kumimoji="1" lang="ja-JP" altLang="en-US" sz="1200" b="0" i="0" kern="1200" dirty="0">
                <a:solidFill>
                  <a:schemeClr val="tx1"/>
                </a:solidFill>
                <a:effectLst/>
                <a:latin typeface="+mn-lt"/>
                <a:ea typeface="+mn-ea"/>
                <a:cs typeface="+mn-cs"/>
              </a:rPr>
              <a:t>まず，</a:t>
            </a:r>
            <a:r>
              <a:rPr kumimoji="1" lang="en-US" altLang="ja-JP" sz="1200" b="0" i="0" kern="1200" dirty="0">
                <a:solidFill>
                  <a:schemeClr val="tx1"/>
                </a:solidFill>
                <a:effectLst/>
                <a:latin typeface="+mn-lt"/>
                <a:ea typeface="+mn-ea"/>
                <a:cs typeface="+mn-cs"/>
              </a:rPr>
              <a:t>RADAR</a:t>
            </a:r>
            <a:r>
              <a:rPr kumimoji="1" lang="ja-JP" altLang="en-US" sz="1200" b="0" i="0" kern="1200" dirty="0">
                <a:solidFill>
                  <a:schemeClr val="tx1"/>
                </a:solidFill>
                <a:effectLst/>
                <a:latin typeface="+mn-lt"/>
                <a:ea typeface="+mn-ea"/>
                <a:cs typeface="+mn-cs"/>
              </a:rPr>
              <a:t>のデータを配列形式で読み込みます</a:t>
            </a:r>
            <a:r>
              <a:rPr kumimoji="1" lang="en-US" altLang="ja-JP" sz="1200" b="0" i="0" kern="1200" dirty="0">
                <a:solidFill>
                  <a:schemeClr val="tx1"/>
                </a:solidFill>
                <a:effectLst/>
                <a:latin typeface="+mn-lt"/>
                <a:ea typeface="+mn-ea"/>
                <a:cs typeface="+mn-cs"/>
              </a:rPr>
              <a:t>(1.)</a:t>
            </a:r>
            <a:r>
              <a:rPr kumimoji="1" lang="ja-JP" altLang="en-US" sz="1200" b="0" i="0" kern="1200" dirty="0">
                <a:solidFill>
                  <a:schemeClr val="tx1"/>
                </a:solidFill>
                <a:effectLst/>
                <a:latin typeface="+mn-lt"/>
                <a:ea typeface="+mn-ea"/>
                <a:cs typeface="+mn-cs"/>
              </a:rPr>
              <a:t>．</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次に，電波の減衰を補償する処理を施します</a:t>
            </a:r>
            <a:r>
              <a:rPr kumimoji="1" lang="en-US" altLang="ja-JP" sz="1200" b="0" i="0" kern="1200" dirty="0">
                <a:solidFill>
                  <a:schemeClr val="tx1"/>
                </a:solidFill>
                <a:effectLst/>
                <a:latin typeface="+mn-lt"/>
                <a:ea typeface="+mn-ea"/>
                <a:cs typeface="+mn-cs"/>
              </a:rPr>
              <a:t>(2.)</a:t>
            </a:r>
            <a:r>
              <a:rPr kumimoji="1" lang="ja-JP" altLang="en-US" sz="1200" b="0" i="0" kern="1200" dirty="0">
                <a:solidFill>
                  <a:schemeClr val="tx1"/>
                </a:solidFill>
                <a:effectLst/>
                <a:latin typeface="+mn-lt"/>
                <a:ea typeface="+mn-ea"/>
                <a:cs typeface="+mn-cs"/>
              </a:rPr>
              <a:t>．</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その後，ピークが現れてるデータのインデックスを選択し</a:t>
            </a:r>
            <a:r>
              <a:rPr kumimoji="1" lang="en-US" altLang="ja-JP" sz="1200" b="0" i="0" kern="1200" dirty="0">
                <a:solidFill>
                  <a:schemeClr val="tx1"/>
                </a:solidFill>
                <a:effectLst/>
                <a:latin typeface="+mn-lt"/>
                <a:ea typeface="+mn-ea"/>
                <a:cs typeface="+mn-cs"/>
              </a:rPr>
              <a:t>(3.)</a:t>
            </a:r>
            <a:r>
              <a:rPr kumimoji="1" lang="ja-JP" altLang="en-US" sz="1200" b="0" i="0" kern="1200" dirty="0">
                <a:solidFill>
                  <a:schemeClr val="tx1"/>
                </a:solidFill>
                <a:effectLst/>
                <a:latin typeface="+mn-lt"/>
                <a:ea typeface="+mn-ea"/>
                <a:cs typeface="+mn-cs"/>
              </a:rPr>
              <a:t>，インデックス番号を実際の距離の単位に変換します</a:t>
            </a:r>
            <a:r>
              <a:rPr kumimoji="1" lang="en-US" altLang="ja-JP" sz="1200" b="0" i="0" kern="1200" dirty="0">
                <a:solidFill>
                  <a:schemeClr val="tx1"/>
                </a:solidFill>
                <a:effectLst/>
                <a:latin typeface="+mn-lt"/>
                <a:ea typeface="+mn-ea"/>
                <a:cs typeface="+mn-cs"/>
              </a:rPr>
              <a:t>(4.)</a:t>
            </a:r>
            <a:r>
              <a:rPr kumimoji="1" lang="ja-JP" altLang="en-US" sz="1200" b="0" i="0" kern="1200" dirty="0">
                <a:solidFill>
                  <a:schemeClr val="tx1"/>
                </a:solidFill>
                <a:effectLst/>
                <a:latin typeface="+mn-lt"/>
                <a:ea typeface="+mn-ea"/>
                <a:cs typeface="+mn-cs"/>
              </a:rPr>
              <a:t>．</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得られた路面までの距離を微分し</a:t>
            </a:r>
            <a:r>
              <a:rPr kumimoji="1" lang="en-US" altLang="ja-JP" sz="1200" b="0" i="0" kern="1200" dirty="0">
                <a:solidFill>
                  <a:schemeClr val="tx1"/>
                </a:solidFill>
                <a:effectLst/>
                <a:latin typeface="+mn-lt"/>
                <a:ea typeface="+mn-ea"/>
                <a:cs typeface="+mn-cs"/>
              </a:rPr>
              <a:t>(5.)</a:t>
            </a:r>
            <a:r>
              <a:rPr kumimoji="1" lang="ja-JP" altLang="en-US" sz="1200" b="0" i="0" kern="1200" dirty="0">
                <a:solidFill>
                  <a:schemeClr val="tx1"/>
                </a:solidFill>
                <a:effectLst/>
                <a:latin typeface="+mn-lt"/>
                <a:ea typeface="+mn-ea"/>
                <a:cs typeface="+mn-cs"/>
              </a:rPr>
              <a:t>，微分値が閾値を超えた場合は段差の検知とします</a:t>
            </a:r>
            <a:r>
              <a:rPr kumimoji="1" lang="en-US" altLang="ja-JP" sz="1200" b="0" i="0" kern="1200" dirty="0">
                <a:solidFill>
                  <a:schemeClr val="tx1"/>
                </a:solidFill>
                <a:effectLst/>
                <a:latin typeface="+mn-lt"/>
                <a:ea typeface="+mn-ea"/>
                <a:cs typeface="+mn-cs"/>
              </a:rPr>
              <a:t>(6.)</a:t>
            </a:r>
            <a:r>
              <a:rPr kumimoji="1" lang="ja-JP" altLang="en-US" sz="1200" b="0" i="0" kern="1200" dirty="0">
                <a:solidFill>
                  <a:schemeClr val="tx1"/>
                </a:solidFill>
                <a:effectLst/>
                <a:latin typeface="+mn-lt"/>
                <a:ea typeface="+mn-ea"/>
                <a:cs typeface="+mn-cs"/>
              </a:rPr>
              <a:t>．</a:t>
            </a:r>
            <a:endParaRPr kumimoji="1" lang="ja-JP" altLang="en-US" dirty="0"/>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7</a:t>
            </a:fld>
            <a:endParaRPr kumimoji="1" lang="ja-JP" altLang="en-US"/>
          </a:p>
        </p:txBody>
      </p:sp>
    </p:spTree>
    <p:extLst>
      <p:ext uri="{BB962C8B-B14F-4D97-AF65-F5344CB8AC3E}">
        <p14:creationId xmlns:p14="http://schemas.microsoft.com/office/powerpoint/2010/main" val="19680097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上の図は路面までの距離の微分値の絶対値を表しています．</a:t>
            </a:r>
            <a:endParaRPr kumimoji="1" lang="en-US" altLang="ja-JP" dirty="0"/>
          </a:p>
          <a:p>
            <a:r>
              <a:rPr kumimoji="1" lang="ja-JP" altLang="en-US" dirty="0"/>
              <a:t>閾値を超えた箇所は赤線で示した</a:t>
            </a:r>
            <a:r>
              <a:rPr kumimoji="1" lang="en-US" altLang="ja-JP" dirty="0"/>
              <a:t>2</a:t>
            </a:r>
            <a:r>
              <a:rPr kumimoji="1" lang="ja-JP" altLang="en-US" dirty="0"/>
              <a:t>か所になります．</a:t>
            </a:r>
            <a:endParaRPr kumimoji="1" lang="en-US" altLang="ja-JP" dirty="0"/>
          </a:p>
          <a:p>
            <a:r>
              <a:rPr kumimoji="1" lang="ja-JP" altLang="en-US" dirty="0"/>
              <a:t>このときに，車体に加わった上下方向の加速度の推移は下の図のようになっていました．</a:t>
            </a:r>
            <a:endParaRPr kumimoji="1" lang="en-US" altLang="ja-JP" dirty="0"/>
          </a:p>
          <a:p>
            <a:r>
              <a:rPr kumimoji="1" lang="en-US" altLang="ja-JP" dirty="0"/>
              <a:t>15m/s^2</a:t>
            </a:r>
            <a:r>
              <a:rPr kumimoji="1" lang="ja-JP" altLang="en-US" dirty="0"/>
              <a:t>を超える加速度検知した</a:t>
            </a:r>
            <a:r>
              <a:rPr kumimoji="1" lang="en-US" altLang="ja-JP" dirty="0"/>
              <a:t>50</a:t>
            </a:r>
            <a:r>
              <a:rPr kumimoji="1" lang="ja-JP" altLang="en-US" dirty="0"/>
              <a:t>ミリ秒前に，システムが段差を検知していたことがわかります．</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8</a:t>
            </a:fld>
            <a:endParaRPr kumimoji="1" lang="ja-JP" altLang="en-US"/>
          </a:p>
        </p:txBody>
      </p:sp>
    </p:spTree>
    <p:extLst>
      <p:ext uri="{BB962C8B-B14F-4D97-AF65-F5344CB8AC3E}">
        <p14:creationId xmlns:p14="http://schemas.microsoft.com/office/powerpoint/2010/main" val="1198855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まとめです．</a:t>
            </a:r>
            <a:endParaRPr kumimoji="1" lang="en-US" altLang="ja-JP" dirty="0"/>
          </a:p>
          <a:p>
            <a:r>
              <a:rPr kumimoji="1" lang="ja-JP" altLang="en-US" dirty="0"/>
              <a:t>提案システムは</a:t>
            </a:r>
            <a:r>
              <a:rPr kumimoji="1" lang="en-US" altLang="ja-JP" dirty="0"/>
              <a:t>RADAR</a:t>
            </a:r>
            <a:r>
              <a:rPr kumimoji="1" lang="ja-JP" altLang="en-US" dirty="0"/>
              <a:t>を用いて路面の段差を事前に検知することが可能であることが分かりました．</a:t>
            </a:r>
          </a:p>
          <a:p>
            <a:r>
              <a:rPr kumimoji="1" lang="ja-JP" altLang="en-US" dirty="0"/>
              <a:t>今後の課題として検知精度の向上，段差の大きさの特定があげられます．</a:t>
            </a:r>
            <a:endParaRPr kumimoji="1" lang="en-US" altLang="ja-JP" dirty="0"/>
          </a:p>
          <a:p>
            <a:r>
              <a:rPr kumimoji="1" lang="ja-JP" altLang="en-US" dirty="0"/>
              <a:t>以上で発表を終わります．</a:t>
            </a:r>
            <a:endParaRPr kumimoji="1" lang="en-US" altLang="ja-JP" dirty="0"/>
          </a:p>
          <a:p>
            <a:r>
              <a:rPr kumimoji="1" lang="ja-JP" altLang="en-US" dirty="0"/>
              <a:t>ご清聴ありがとうございました．</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9</a:t>
            </a:fld>
            <a:endParaRPr kumimoji="1" lang="ja-JP" altLang="en-US"/>
          </a:p>
        </p:txBody>
      </p:sp>
    </p:spTree>
    <p:extLst>
      <p:ext uri="{BB962C8B-B14F-4D97-AF65-F5344CB8AC3E}">
        <p14:creationId xmlns:p14="http://schemas.microsoft.com/office/powerpoint/2010/main" val="14962131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3326816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1334338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1902596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17972438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569627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96133995-FAEC-EE44-BA0D-C05B82726B90}" type="datetimeFigureOut">
              <a:rPr kumimoji="1" lang="ja-JP" altLang="en-US" smtClean="0"/>
              <a:t>2020/2/26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3791086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96133995-FAEC-EE44-BA0D-C05B82726B90}" type="datetimeFigureOut">
              <a:rPr kumimoji="1" lang="ja-JP" altLang="en-US" smtClean="0"/>
              <a:t>2020/2/26</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461285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96133995-FAEC-EE44-BA0D-C05B82726B90}" type="datetimeFigureOut">
              <a:rPr kumimoji="1" lang="ja-JP" altLang="en-US" smtClean="0"/>
              <a:t>2020/2/26</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306621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133995-FAEC-EE44-BA0D-C05B82726B90}" type="datetimeFigureOut">
              <a:rPr kumimoji="1" lang="ja-JP" altLang="en-US" smtClean="0"/>
              <a:t>2020/2/26</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231479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96133995-FAEC-EE44-BA0D-C05B82726B90}" type="datetimeFigureOut">
              <a:rPr kumimoji="1" lang="ja-JP" altLang="en-US" smtClean="0"/>
              <a:t>2020/2/26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5338351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96133995-FAEC-EE44-BA0D-C05B82726B90}" type="datetimeFigureOut">
              <a:rPr kumimoji="1" lang="ja-JP" altLang="en-US" smtClean="0"/>
              <a:t>2020/2/26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1306817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133995-FAEC-EE44-BA0D-C05B82726B90}" type="datetimeFigureOut">
              <a:rPr kumimoji="1" lang="ja-JP" altLang="en-US" smtClean="0"/>
              <a:t>2020/2/26</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4252867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C92DB4B-12C3-4719-BD02-99EDBADE670A}"/>
              </a:ext>
            </a:extLst>
          </p:cNvPr>
          <p:cNvSpPr>
            <a:spLocks noGrp="1"/>
          </p:cNvSpPr>
          <p:nvPr>
            <p:ph type="ctrTitle"/>
          </p:nvPr>
        </p:nvSpPr>
        <p:spPr>
          <a:xfrm>
            <a:off x="737419" y="1450778"/>
            <a:ext cx="7594720" cy="1789172"/>
          </a:xfrm>
        </p:spPr>
        <p:txBody>
          <a:bodyPr>
            <a:normAutofit/>
          </a:bodyPr>
          <a:lstStyle/>
          <a:p>
            <a:pPr algn="l">
              <a:lnSpc>
                <a:spcPct val="100000"/>
              </a:lnSpc>
            </a:pPr>
            <a:r>
              <a:rPr lang="en" altLang="ja-JP" sz="3600" b="1" dirty="0">
                <a:latin typeface="+mn-ea"/>
                <a:ea typeface="+mn-ea"/>
              </a:rPr>
              <a:t>MATLAB/Simulink</a:t>
            </a:r>
            <a:r>
              <a:rPr lang="ja-JP" altLang="en-US" sz="3600" b="1" dirty="0">
                <a:latin typeface="+mn-ea"/>
                <a:ea typeface="+mn-ea"/>
              </a:rPr>
              <a:t>による </a:t>
            </a:r>
            <a:r>
              <a:rPr lang="en" altLang="ja-JP" sz="3600" b="1" dirty="0">
                <a:latin typeface="+mn-ea"/>
                <a:ea typeface="+mn-ea"/>
              </a:rPr>
              <a:t>RADAR</a:t>
            </a:r>
            <a:r>
              <a:rPr lang="ja-JP" altLang="en-US" sz="3600" b="1" dirty="0">
                <a:latin typeface="+mn-ea"/>
                <a:ea typeface="+mn-ea"/>
              </a:rPr>
              <a:t>計測システムの開発</a:t>
            </a:r>
          </a:p>
        </p:txBody>
      </p:sp>
      <p:sp>
        <p:nvSpPr>
          <p:cNvPr id="3" name="字幕 2">
            <a:extLst>
              <a:ext uri="{FF2B5EF4-FFF2-40B4-BE49-F238E27FC236}">
                <a16:creationId xmlns:a16="http://schemas.microsoft.com/office/drawing/2014/main" id="{EC145BC9-051E-477E-8605-3711880CD0ED}"/>
              </a:ext>
            </a:extLst>
          </p:cNvPr>
          <p:cNvSpPr>
            <a:spLocks noGrp="1"/>
          </p:cNvSpPr>
          <p:nvPr>
            <p:ph type="subTitle" idx="1"/>
          </p:nvPr>
        </p:nvSpPr>
        <p:spPr>
          <a:xfrm>
            <a:off x="737419" y="3281842"/>
            <a:ext cx="8597650" cy="1080587"/>
          </a:xfrm>
        </p:spPr>
        <p:txBody>
          <a:bodyPr>
            <a:noAutofit/>
          </a:bodyPr>
          <a:lstStyle/>
          <a:p>
            <a:pPr algn="l"/>
            <a:r>
              <a:rPr lang="en" altLang="ja-JP" sz="2800" b="1" dirty="0"/>
              <a:t>Development on RADAR measurement system </a:t>
            </a:r>
          </a:p>
          <a:p>
            <a:pPr algn="l"/>
            <a:r>
              <a:rPr lang="en" altLang="ja-JP" sz="2800" b="1" dirty="0"/>
              <a:t>using MATLAB/Simulink</a:t>
            </a:r>
            <a:endParaRPr lang="ja-JP" altLang="en-US" sz="2800" b="1" dirty="0"/>
          </a:p>
        </p:txBody>
      </p:sp>
      <p:sp>
        <p:nvSpPr>
          <p:cNvPr id="5" name="テキスト ボックス 4">
            <a:extLst>
              <a:ext uri="{FF2B5EF4-FFF2-40B4-BE49-F238E27FC236}">
                <a16:creationId xmlns:a16="http://schemas.microsoft.com/office/drawing/2014/main" id="{BE72B9A7-C42C-4586-99A9-F34E9A434DB6}"/>
              </a:ext>
            </a:extLst>
          </p:cNvPr>
          <p:cNvSpPr txBox="1"/>
          <p:nvPr/>
        </p:nvSpPr>
        <p:spPr>
          <a:xfrm>
            <a:off x="486530" y="946867"/>
            <a:ext cx="4753224" cy="338554"/>
          </a:xfrm>
          <a:prstGeom prst="rect">
            <a:avLst/>
          </a:prstGeom>
          <a:noFill/>
        </p:spPr>
        <p:txBody>
          <a:bodyPr wrap="none" rtlCol="0">
            <a:spAutoFit/>
          </a:bodyPr>
          <a:lstStyle/>
          <a:p>
            <a:r>
              <a:rPr lang="en-US" altLang="ja-JP" sz="1600" b="1" u="sng" dirty="0">
                <a:latin typeface="+mn-ea"/>
              </a:rPr>
              <a:t>A02. </a:t>
            </a:r>
            <a:r>
              <a:rPr lang="ja-JP" altLang="en-US" sz="1600" b="1" u="sng" dirty="0">
                <a:latin typeface="+mn-ea"/>
              </a:rPr>
              <a:t>令和元年度 電気情報工学科 卒業研究発表会</a:t>
            </a:r>
          </a:p>
        </p:txBody>
      </p:sp>
      <p:cxnSp>
        <p:nvCxnSpPr>
          <p:cNvPr id="7" name="直線コネクタ 6">
            <a:extLst>
              <a:ext uri="{FF2B5EF4-FFF2-40B4-BE49-F238E27FC236}">
                <a16:creationId xmlns:a16="http://schemas.microsoft.com/office/drawing/2014/main" id="{66F65E8B-3DA3-4109-BA58-A47FE71D8953}"/>
              </a:ext>
            </a:extLst>
          </p:cNvPr>
          <p:cNvCxnSpPr>
            <a:cxnSpLocks/>
          </p:cNvCxnSpPr>
          <p:nvPr/>
        </p:nvCxnSpPr>
        <p:spPr>
          <a:xfrm>
            <a:off x="737419" y="4362429"/>
            <a:ext cx="7568381"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8" name="テキスト ボックス 7">
            <a:extLst>
              <a:ext uri="{FF2B5EF4-FFF2-40B4-BE49-F238E27FC236}">
                <a16:creationId xmlns:a16="http://schemas.microsoft.com/office/drawing/2014/main" id="{68D5CB90-C7CF-4C00-9027-8A033CB89F81}"/>
              </a:ext>
            </a:extLst>
          </p:cNvPr>
          <p:cNvSpPr txBox="1"/>
          <p:nvPr/>
        </p:nvSpPr>
        <p:spPr>
          <a:xfrm>
            <a:off x="5918608" y="4651566"/>
            <a:ext cx="2387192" cy="1200329"/>
          </a:xfrm>
          <a:prstGeom prst="rect">
            <a:avLst/>
          </a:prstGeom>
          <a:noFill/>
        </p:spPr>
        <p:txBody>
          <a:bodyPr wrap="none" rtlCol="0">
            <a:spAutoFit/>
          </a:bodyPr>
          <a:lstStyle/>
          <a:p>
            <a:pPr algn="r"/>
            <a:r>
              <a:rPr lang="en-US" altLang="ja-JP" sz="2400" b="1" dirty="0">
                <a:latin typeface="+mn-ea"/>
              </a:rPr>
              <a:t>5E 20 </a:t>
            </a:r>
            <a:r>
              <a:rPr lang="ja-JP" altLang="en-US" sz="2400" b="1" dirty="0">
                <a:latin typeface="+mn-ea"/>
              </a:rPr>
              <a:t>佐藤凌雅</a:t>
            </a:r>
            <a:endParaRPr lang="en-US" altLang="ja-JP" sz="2400" b="1" dirty="0">
              <a:latin typeface="+mn-ea"/>
            </a:endParaRPr>
          </a:p>
          <a:p>
            <a:pPr algn="r"/>
            <a:r>
              <a:rPr lang="en-US" altLang="ja-JP" sz="2400" b="1" dirty="0" err="1">
                <a:latin typeface="+mn-ea"/>
              </a:rPr>
              <a:t>Ryoga</a:t>
            </a:r>
            <a:r>
              <a:rPr lang="en-US" altLang="ja-JP" sz="2400" b="1" dirty="0">
                <a:latin typeface="+mn-ea"/>
              </a:rPr>
              <a:t> Sato</a:t>
            </a:r>
          </a:p>
          <a:p>
            <a:pPr algn="r"/>
            <a:r>
              <a:rPr lang="en-US" altLang="ja-JP" sz="2400" b="1" dirty="0">
                <a:latin typeface="+mn-ea"/>
              </a:rPr>
              <a:t>(Akita Lab.)</a:t>
            </a:r>
            <a:endParaRPr lang="ja-JP" altLang="en-US" sz="2400" b="1" dirty="0">
              <a:latin typeface="+mn-ea"/>
            </a:endParaRPr>
          </a:p>
        </p:txBody>
      </p:sp>
    </p:spTree>
    <p:extLst>
      <p:ext uri="{BB962C8B-B14F-4D97-AF65-F5344CB8AC3E}">
        <p14:creationId xmlns:p14="http://schemas.microsoft.com/office/powerpoint/2010/main" val="19800057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7956024" cy="715581"/>
          </a:xfrm>
          <a:prstGeom prst="rect">
            <a:avLst/>
          </a:prstGeom>
          <a:noFill/>
        </p:spPr>
        <p:txBody>
          <a:bodyPr wrap="none" rtlCol="0">
            <a:spAutoFit/>
          </a:bodyPr>
          <a:lstStyle/>
          <a:p>
            <a:r>
              <a:rPr lang="en-US" altLang="ja-JP" sz="4050" b="1" dirty="0">
                <a:latin typeface="+mn-ea"/>
              </a:rPr>
              <a:t>Introduction</a:t>
            </a:r>
            <a:r>
              <a:rPr lang="ja-JP" altLang="en-US" sz="4050" b="1" dirty="0">
                <a:latin typeface="+mn-ea"/>
              </a:rPr>
              <a:t>（非表示スライド）</a:t>
            </a:r>
          </a:p>
        </p:txBody>
      </p:sp>
      <p:sp>
        <p:nvSpPr>
          <p:cNvPr id="6" name="テキスト ボックス 5">
            <a:extLst>
              <a:ext uri="{FF2B5EF4-FFF2-40B4-BE49-F238E27FC236}">
                <a16:creationId xmlns:a16="http://schemas.microsoft.com/office/drawing/2014/main" id="{355F8496-50E4-3F4F-A8F4-6739A1650B48}"/>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t>2</a:t>
            </a:r>
          </a:p>
        </p:txBody>
      </p:sp>
      <p:sp>
        <p:nvSpPr>
          <p:cNvPr id="10" name="テキスト ボックス 9">
            <a:extLst>
              <a:ext uri="{FF2B5EF4-FFF2-40B4-BE49-F238E27FC236}">
                <a16:creationId xmlns:a16="http://schemas.microsoft.com/office/drawing/2014/main" id="{1438876A-4B24-4298-BA1F-E9F673AE1FDA}"/>
              </a:ext>
            </a:extLst>
          </p:cNvPr>
          <p:cNvSpPr txBox="1"/>
          <p:nvPr/>
        </p:nvSpPr>
        <p:spPr>
          <a:xfrm>
            <a:off x="527837" y="2330219"/>
            <a:ext cx="8353020" cy="954107"/>
          </a:xfrm>
          <a:prstGeom prst="rect">
            <a:avLst/>
          </a:prstGeom>
          <a:noFill/>
        </p:spPr>
        <p:txBody>
          <a:bodyPr wrap="square" rtlCol="0">
            <a:spAutoFit/>
          </a:bodyPr>
          <a:lstStyle/>
          <a:p>
            <a:pPr marL="457200" indent="-457200">
              <a:buFont typeface="Arial" panose="020B0604020202020204" pitchFamily="34" charset="0"/>
              <a:buChar char="•"/>
            </a:pPr>
            <a:r>
              <a:rPr lang="ja-JP" altLang="en-US" sz="2800" b="1" dirty="0">
                <a:latin typeface="+mn-ea"/>
              </a:rPr>
              <a:t>既存のアクティブサスペンションは段差進入時の最初の衝撃を完全に吸収するのは困難</a:t>
            </a:r>
          </a:p>
        </p:txBody>
      </p:sp>
      <p:sp>
        <p:nvSpPr>
          <p:cNvPr id="13" name="テキスト ボックス 12">
            <a:extLst>
              <a:ext uri="{FF2B5EF4-FFF2-40B4-BE49-F238E27FC236}">
                <a16:creationId xmlns:a16="http://schemas.microsoft.com/office/drawing/2014/main" id="{321FBB6E-C14C-465C-91E1-A216E1E0301D}"/>
              </a:ext>
            </a:extLst>
          </p:cNvPr>
          <p:cNvSpPr txBox="1"/>
          <p:nvPr/>
        </p:nvSpPr>
        <p:spPr>
          <a:xfrm>
            <a:off x="527837" y="4708301"/>
            <a:ext cx="8353020" cy="954107"/>
          </a:xfrm>
          <a:prstGeom prst="rect">
            <a:avLst/>
          </a:prstGeom>
          <a:noFill/>
        </p:spPr>
        <p:txBody>
          <a:bodyPr wrap="square" rtlCol="0">
            <a:spAutoFit/>
          </a:bodyPr>
          <a:lstStyle/>
          <a:p>
            <a:pPr marL="457200" indent="-457200">
              <a:buFont typeface="Arial" panose="020B0604020202020204" pitchFamily="34" charset="0"/>
              <a:buChar char="•"/>
            </a:pPr>
            <a:r>
              <a:rPr lang="ja-JP" altLang="en-US" sz="2800" b="1" dirty="0">
                <a:latin typeface="+mn-ea"/>
              </a:rPr>
              <a:t>事前に路面の段差を検知できるシステムの実現を目的とする</a:t>
            </a:r>
          </a:p>
        </p:txBody>
      </p:sp>
      <p:sp>
        <p:nvSpPr>
          <p:cNvPr id="14" name="二等辺三角形 13">
            <a:extLst>
              <a:ext uri="{FF2B5EF4-FFF2-40B4-BE49-F238E27FC236}">
                <a16:creationId xmlns:a16="http://schemas.microsoft.com/office/drawing/2014/main" id="{F5D08A4D-48B5-4EA1-B8F8-23D6AD6FCA14}"/>
              </a:ext>
            </a:extLst>
          </p:cNvPr>
          <p:cNvSpPr/>
          <p:nvPr/>
        </p:nvSpPr>
        <p:spPr>
          <a:xfrm rot="10800000">
            <a:off x="4144735" y="3776730"/>
            <a:ext cx="854530" cy="393113"/>
          </a:xfrm>
          <a:prstGeom prs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382107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3281668" cy="715581"/>
          </a:xfrm>
          <a:prstGeom prst="rect">
            <a:avLst/>
          </a:prstGeom>
          <a:noFill/>
        </p:spPr>
        <p:txBody>
          <a:bodyPr wrap="none" rtlCol="0">
            <a:spAutoFit/>
          </a:bodyPr>
          <a:lstStyle/>
          <a:p>
            <a:r>
              <a:rPr lang="en-US" altLang="ja-JP" sz="4050" b="1" dirty="0">
                <a:latin typeface="+mn-ea"/>
              </a:rPr>
              <a:t>Introduction</a:t>
            </a:r>
            <a:endParaRPr lang="ja-JP" altLang="en-US" sz="4050" b="1" dirty="0">
              <a:latin typeface="+mn-ea"/>
            </a:endParaRPr>
          </a:p>
        </p:txBody>
      </p:sp>
      <p:sp>
        <p:nvSpPr>
          <p:cNvPr id="6" name="テキスト ボックス 5">
            <a:extLst>
              <a:ext uri="{FF2B5EF4-FFF2-40B4-BE49-F238E27FC236}">
                <a16:creationId xmlns:a16="http://schemas.microsoft.com/office/drawing/2014/main" id="{355F8496-50E4-3F4F-A8F4-6739A1650B48}"/>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t>2</a:t>
            </a:r>
          </a:p>
        </p:txBody>
      </p:sp>
      <p:sp>
        <p:nvSpPr>
          <p:cNvPr id="8" name="テキスト ボックス 7">
            <a:extLst>
              <a:ext uri="{FF2B5EF4-FFF2-40B4-BE49-F238E27FC236}">
                <a16:creationId xmlns:a16="http://schemas.microsoft.com/office/drawing/2014/main" id="{3E83A40A-5487-9147-B637-68E9272CD7C1}"/>
              </a:ext>
            </a:extLst>
          </p:cNvPr>
          <p:cNvSpPr txBox="1"/>
          <p:nvPr/>
        </p:nvSpPr>
        <p:spPr>
          <a:xfrm>
            <a:off x="527837" y="4804213"/>
            <a:ext cx="8353020" cy="954107"/>
          </a:xfrm>
          <a:prstGeom prst="rect">
            <a:avLst/>
          </a:prstGeom>
          <a:noFill/>
        </p:spPr>
        <p:txBody>
          <a:bodyPr wrap="square" rtlCol="0">
            <a:spAutoFit/>
          </a:bodyPr>
          <a:lstStyle/>
          <a:p>
            <a:pPr marL="457200" indent="-457200">
              <a:buFont typeface="Arial" panose="020B0604020202020204" pitchFamily="34" charset="0"/>
              <a:buChar char="•"/>
            </a:pPr>
            <a:r>
              <a:rPr lang="en-US" altLang="ja-JP" sz="2800" b="1" dirty="0">
                <a:latin typeface="+mn-ea"/>
              </a:rPr>
              <a:t>Aiming to realize a system that can detect road steps in advance</a:t>
            </a:r>
            <a:endParaRPr lang="ja-JP" altLang="en-US" sz="2800" b="1" dirty="0">
              <a:latin typeface="+mn-ea"/>
            </a:endParaRPr>
          </a:p>
        </p:txBody>
      </p:sp>
      <p:sp>
        <p:nvSpPr>
          <p:cNvPr id="10" name="テキスト ボックス 9">
            <a:extLst>
              <a:ext uri="{FF2B5EF4-FFF2-40B4-BE49-F238E27FC236}">
                <a16:creationId xmlns:a16="http://schemas.microsoft.com/office/drawing/2014/main" id="{1438876A-4B24-4298-BA1F-E9F673AE1FDA}"/>
              </a:ext>
            </a:extLst>
          </p:cNvPr>
          <p:cNvSpPr txBox="1"/>
          <p:nvPr/>
        </p:nvSpPr>
        <p:spPr>
          <a:xfrm>
            <a:off x="527837" y="2039265"/>
            <a:ext cx="8353020" cy="1384995"/>
          </a:xfrm>
          <a:prstGeom prst="rect">
            <a:avLst/>
          </a:prstGeom>
          <a:noFill/>
        </p:spPr>
        <p:txBody>
          <a:bodyPr wrap="square" rtlCol="0">
            <a:spAutoFit/>
          </a:bodyPr>
          <a:lstStyle/>
          <a:p>
            <a:pPr marL="457200" indent="-457200">
              <a:buFont typeface="Arial" panose="020B0604020202020204" pitchFamily="34" charset="0"/>
              <a:buChar char="•"/>
            </a:pPr>
            <a:r>
              <a:rPr lang="en-US" altLang="ja-JP" sz="2800" b="1" dirty="0">
                <a:latin typeface="+mn-ea"/>
              </a:rPr>
              <a:t>Existing active suspensions are difficult to completely absorb the first impact when entering a step</a:t>
            </a:r>
            <a:endParaRPr lang="ja-JP" altLang="en-US" sz="2800" b="1" dirty="0">
              <a:latin typeface="+mn-ea"/>
            </a:endParaRPr>
          </a:p>
        </p:txBody>
      </p:sp>
      <p:sp>
        <p:nvSpPr>
          <p:cNvPr id="2" name="二等辺三角形 1">
            <a:extLst>
              <a:ext uri="{FF2B5EF4-FFF2-40B4-BE49-F238E27FC236}">
                <a16:creationId xmlns:a16="http://schemas.microsoft.com/office/drawing/2014/main" id="{290C061F-159E-433C-8DF7-667AD496C3B1}"/>
              </a:ext>
            </a:extLst>
          </p:cNvPr>
          <p:cNvSpPr/>
          <p:nvPr/>
        </p:nvSpPr>
        <p:spPr>
          <a:xfrm rot="10800000">
            <a:off x="4144735" y="3776730"/>
            <a:ext cx="854530" cy="393113"/>
          </a:xfrm>
          <a:prstGeom prs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648008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2024913" cy="715581"/>
          </a:xfrm>
          <a:prstGeom prst="rect">
            <a:avLst/>
          </a:prstGeom>
          <a:noFill/>
        </p:spPr>
        <p:txBody>
          <a:bodyPr wrap="none" rtlCol="0">
            <a:spAutoFit/>
          </a:bodyPr>
          <a:lstStyle/>
          <a:p>
            <a:r>
              <a:rPr lang="en-US" altLang="ja-JP" sz="4050" b="1" dirty="0">
                <a:solidFill>
                  <a:schemeClr val="tx1">
                    <a:lumMod val="95000"/>
                    <a:lumOff val="5000"/>
                  </a:schemeClr>
                </a:solidFill>
                <a:latin typeface="+mn-ea"/>
              </a:rPr>
              <a:t>RADAR</a:t>
            </a:r>
            <a:endParaRPr lang="ja-JP" altLang="en-US" sz="4050" b="1" dirty="0">
              <a:solidFill>
                <a:schemeClr val="tx1">
                  <a:lumMod val="95000"/>
                  <a:lumOff val="5000"/>
                </a:schemeClr>
              </a:solidFill>
              <a:latin typeface="+mn-ea"/>
            </a:endParaRPr>
          </a:p>
        </p:txBody>
      </p:sp>
      <p:sp>
        <p:nvSpPr>
          <p:cNvPr id="8" name="テキスト ボックス 7">
            <a:extLst>
              <a:ext uri="{FF2B5EF4-FFF2-40B4-BE49-F238E27FC236}">
                <a16:creationId xmlns:a16="http://schemas.microsoft.com/office/drawing/2014/main" id="{F45A6E7B-32B0-4A32-B325-5F6C50D2F2E9}"/>
              </a:ext>
            </a:extLst>
          </p:cNvPr>
          <p:cNvSpPr txBox="1"/>
          <p:nvPr/>
        </p:nvSpPr>
        <p:spPr>
          <a:xfrm>
            <a:off x="479895" y="1486158"/>
            <a:ext cx="5222272" cy="830997"/>
          </a:xfrm>
          <a:prstGeom prst="rect">
            <a:avLst/>
          </a:prstGeom>
          <a:noFill/>
        </p:spPr>
        <p:txBody>
          <a:bodyPr wrap="square" rtlCol="0">
            <a:spAutoFit/>
          </a:bodyPr>
          <a:lstStyle/>
          <a:p>
            <a:pPr marL="457200" indent="-457200">
              <a:buFont typeface="Arial" panose="020B0604020202020204" pitchFamily="34" charset="0"/>
              <a:buChar char="•"/>
            </a:pPr>
            <a:r>
              <a:rPr lang="ja-JP" altLang="en-US" sz="2400" b="1" dirty="0">
                <a:latin typeface="+mn-ea"/>
              </a:rPr>
              <a:t>電波を照射し反射波を測定することで対象物までの距離を測る</a:t>
            </a:r>
            <a:endParaRPr lang="en-US" altLang="ja-JP" sz="2400" b="1" dirty="0">
              <a:latin typeface="+mn-ea"/>
            </a:endParaRPr>
          </a:p>
        </p:txBody>
      </p:sp>
      <p:sp>
        <p:nvSpPr>
          <p:cNvPr id="35" name="テキスト ボックス 34">
            <a:extLst>
              <a:ext uri="{FF2B5EF4-FFF2-40B4-BE49-F238E27FC236}">
                <a16:creationId xmlns:a16="http://schemas.microsoft.com/office/drawing/2014/main" id="{ECFB82F9-6214-4E40-A47E-40E213C5D56C}"/>
              </a:ext>
            </a:extLst>
          </p:cNvPr>
          <p:cNvSpPr txBox="1"/>
          <p:nvPr/>
        </p:nvSpPr>
        <p:spPr>
          <a:xfrm>
            <a:off x="5816337" y="5755516"/>
            <a:ext cx="3102421" cy="338554"/>
          </a:xfrm>
          <a:prstGeom prst="rect">
            <a:avLst/>
          </a:prstGeom>
          <a:noFill/>
        </p:spPr>
        <p:txBody>
          <a:bodyPr wrap="square" rtlCol="0">
            <a:spAutoFit/>
          </a:bodyPr>
          <a:lstStyle/>
          <a:p>
            <a:pPr algn="ctr"/>
            <a:r>
              <a:rPr lang="ja-JP" altLang="en-US" sz="1600" b="1" dirty="0">
                <a:latin typeface="+mn-ea"/>
              </a:rPr>
              <a:t>図</a:t>
            </a:r>
            <a:r>
              <a:rPr lang="en-US" altLang="ja-JP" sz="1600" b="1" dirty="0">
                <a:latin typeface="+mn-ea"/>
              </a:rPr>
              <a:t>1 RADAR</a:t>
            </a:r>
            <a:r>
              <a:rPr lang="ja-JP" altLang="en-US" sz="1600" b="1" dirty="0">
                <a:latin typeface="+mn-ea"/>
              </a:rPr>
              <a:t>データの例</a:t>
            </a:r>
            <a:endParaRPr lang="en-US" altLang="ja-JP" sz="1600" b="1" dirty="0">
              <a:latin typeface="+mn-ea"/>
            </a:endParaRPr>
          </a:p>
        </p:txBody>
      </p:sp>
      <p:sp>
        <p:nvSpPr>
          <p:cNvPr id="37" name="テキスト ボックス 36">
            <a:extLst>
              <a:ext uri="{FF2B5EF4-FFF2-40B4-BE49-F238E27FC236}">
                <a16:creationId xmlns:a16="http://schemas.microsoft.com/office/drawing/2014/main" id="{7CE60684-8ADE-414F-8991-F3E570D91640}"/>
              </a:ext>
            </a:extLst>
          </p:cNvPr>
          <p:cNvSpPr txBox="1"/>
          <p:nvPr/>
        </p:nvSpPr>
        <p:spPr>
          <a:xfrm>
            <a:off x="479895" y="2803980"/>
            <a:ext cx="5222272" cy="830997"/>
          </a:xfrm>
          <a:prstGeom prst="rect">
            <a:avLst/>
          </a:prstGeom>
          <a:noFill/>
        </p:spPr>
        <p:txBody>
          <a:bodyPr wrap="square" rtlCol="0">
            <a:spAutoFit/>
          </a:bodyPr>
          <a:lstStyle/>
          <a:p>
            <a:pPr marL="457200" indent="-457200">
              <a:buFont typeface="Arial" panose="020B0604020202020204" pitchFamily="34" charset="0"/>
              <a:buChar char="•"/>
            </a:pPr>
            <a:r>
              <a:rPr lang="ja-JP" altLang="en-US" sz="2400" b="1" dirty="0">
                <a:latin typeface="+mn-ea"/>
              </a:rPr>
              <a:t>光を使用しないため，照度変化に対してロバスト</a:t>
            </a:r>
            <a:endParaRPr lang="en-US" altLang="ja-JP" sz="2400" b="1" dirty="0">
              <a:latin typeface="+mn-ea"/>
            </a:endParaRPr>
          </a:p>
        </p:txBody>
      </p:sp>
      <p:sp>
        <p:nvSpPr>
          <p:cNvPr id="38" name="テキスト ボックス 37">
            <a:extLst>
              <a:ext uri="{FF2B5EF4-FFF2-40B4-BE49-F238E27FC236}">
                <a16:creationId xmlns:a16="http://schemas.microsoft.com/office/drawing/2014/main" id="{AD4C7F2C-A7B5-4903-860B-DA257559D4EA}"/>
              </a:ext>
            </a:extLst>
          </p:cNvPr>
          <p:cNvSpPr txBox="1"/>
          <p:nvPr/>
        </p:nvSpPr>
        <p:spPr>
          <a:xfrm>
            <a:off x="479895" y="4124045"/>
            <a:ext cx="5222272" cy="830997"/>
          </a:xfrm>
          <a:prstGeom prst="rect">
            <a:avLst/>
          </a:prstGeom>
          <a:noFill/>
        </p:spPr>
        <p:txBody>
          <a:bodyPr wrap="square" rtlCol="0">
            <a:spAutoFit/>
          </a:bodyPr>
          <a:lstStyle/>
          <a:p>
            <a:pPr marL="457200" indent="-457200">
              <a:buFont typeface="Arial" panose="020B0604020202020204" pitchFamily="34" charset="0"/>
              <a:buChar char="•"/>
            </a:pPr>
            <a:r>
              <a:rPr lang="ja-JP" altLang="en-US" sz="2400" b="1" dirty="0">
                <a:latin typeface="+mn-ea"/>
              </a:rPr>
              <a:t>使用する</a:t>
            </a:r>
            <a:r>
              <a:rPr lang="en-US" altLang="ja-JP" sz="2400" b="1" dirty="0">
                <a:latin typeface="+mn-ea"/>
              </a:rPr>
              <a:t>RADAR</a:t>
            </a:r>
            <a:r>
              <a:rPr lang="ja-JP" altLang="en-US" sz="2400" b="1" dirty="0">
                <a:latin typeface="+mn-ea"/>
              </a:rPr>
              <a:t>（</a:t>
            </a:r>
            <a:r>
              <a:rPr lang="en-US" altLang="ja-JP" sz="2400" b="1" dirty="0">
                <a:latin typeface="+mn-ea"/>
              </a:rPr>
              <a:t>XR112</a:t>
            </a:r>
            <a:r>
              <a:rPr lang="ja-JP" altLang="en-US" sz="2400" b="1" dirty="0">
                <a:latin typeface="+mn-ea"/>
              </a:rPr>
              <a:t>）は距離別の反射強度を出力する</a:t>
            </a:r>
            <a:endParaRPr lang="en-US" altLang="ja-JP" sz="2400" b="1" dirty="0">
              <a:latin typeface="+mn-ea"/>
            </a:endParaRPr>
          </a:p>
        </p:txBody>
      </p:sp>
      <p:sp>
        <p:nvSpPr>
          <p:cNvPr id="39" name="テキスト ボックス 38">
            <a:extLst>
              <a:ext uri="{FF2B5EF4-FFF2-40B4-BE49-F238E27FC236}">
                <a16:creationId xmlns:a16="http://schemas.microsoft.com/office/drawing/2014/main" id="{EB2D4801-401C-4871-B74F-C471ED0337DE}"/>
              </a:ext>
            </a:extLst>
          </p:cNvPr>
          <p:cNvSpPr txBox="1"/>
          <p:nvPr/>
        </p:nvSpPr>
        <p:spPr>
          <a:xfrm>
            <a:off x="479895" y="5444110"/>
            <a:ext cx="5336443" cy="830997"/>
          </a:xfrm>
          <a:prstGeom prst="rect">
            <a:avLst/>
          </a:prstGeom>
          <a:noFill/>
        </p:spPr>
        <p:txBody>
          <a:bodyPr wrap="square" rtlCol="0">
            <a:spAutoFit/>
          </a:bodyPr>
          <a:lstStyle/>
          <a:p>
            <a:pPr marL="457200" indent="-457200">
              <a:buFont typeface="Arial" panose="020B0604020202020204" pitchFamily="34" charset="0"/>
              <a:buChar char="•"/>
            </a:pPr>
            <a:r>
              <a:rPr lang="ja-JP" altLang="en-US" sz="2400" b="1" dirty="0">
                <a:latin typeface="+mn-ea"/>
              </a:rPr>
              <a:t>右図は路面から</a:t>
            </a:r>
            <a:r>
              <a:rPr lang="en-US" altLang="ja-JP" sz="2400" b="1" dirty="0">
                <a:latin typeface="+mn-ea"/>
              </a:rPr>
              <a:t>0.2m</a:t>
            </a:r>
            <a:r>
              <a:rPr lang="ja-JP" altLang="en-US" sz="2400" b="1" dirty="0">
                <a:latin typeface="+mn-ea"/>
              </a:rPr>
              <a:t>の位置に設置した</a:t>
            </a:r>
            <a:r>
              <a:rPr lang="en-US" altLang="ja-JP" sz="2400" b="1" dirty="0">
                <a:latin typeface="+mn-ea"/>
              </a:rPr>
              <a:t>RADAR</a:t>
            </a:r>
            <a:r>
              <a:rPr lang="ja-JP" altLang="en-US" sz="2400" b="1" dirty="0">
                <a:latin typeface="+mn-ea"/>
              </a:rPr>
              <a:t>から得られたデータ</a:t>
            </a:r>
            <a:endParaRPr lang="en-US" altLang="ja-JP" sz="2400" b="1" dirty="0">
              <a:latin typeface="+mn-ea"/>
            </a:endParaRPr>
          </a:p>
        </p:txBody>
      </p:sp>
      <p:pic>
        <p:nvPicPr>
          <p:cNvPr id="41" name="グラフィックス 40">
            <a:extLst>
              <a:ext uri="{FF2B5EF4-FFF2-40B4-BE49-F238E27FC236}">
                <a16:creationId xmlns:a16="http://schemas.microsoft.com/office/drawing/2014/main" id="{E36B5B3F-601E-4CD2-98BA-D5CF12B4A35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816337" y="1615308"/>
            <a:ext cx="3102421" cy="4133520"/>
          </a:xfrm>
          <a:prstGeom prst="rect">
            <a:avLst/>
          </a:prstGeom>
        </p:spPr>
      </p:pic>
      <p:sp>
        <p:nvSpPr>
          <p:cNvPr id="42" name="テキスト ボックス 41">
            <a:extLst>
              <a:ext uri="{FF2B5EF4-FFF2-40B4-BE49-F238E27FC236}">
                <a16:creationId xmlns:a16="http://schemas.microsoft.com/office/drawing/2014/main" id="{847540AD-518F-4866-8C12-A225D4A2BF5F}"/>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t>3</a:t>
            </a:r>
          </a:p>
        </p:txBody>
      </p:sp>
    </p:spTree>
    <p:extLst>
      <p:ext uri="{BB962C8B-B14F-4D97-AF65-F5344CB8AC3E}">
        <p14:creationId xmlns:p14="http://schemas.microsoft.com/office/powerpoint/2010/main" val="25346243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4859022" cy="715581"/>
          </a:xfrm>
          <a:prstGeom prst="rect">
            <a:avLst/>
          </a:prstGeom>
          <a:noFill/>
        </p:spPr>
        <p:txBody>
          <a:bodyPr wrap="none" rtlCol="0">
            <a:spAutoFit/>
          </a:bodyPr>
          <a:lstStyle/>
          <a:p>
            <a:r>
              <a:rPr lang="ja-JP" altLang="en-US" sz="4050" b="1" dirty="0">
                <a:latin typeface="+mn-ea"/>
              </a:rPr>
              <a:t>システムの開発手法</a:t>
            </a:r>
            <a:endParaRPr lang="ja-JP" altLang="en-US" sz="4050" b="1" dirty="0">
              <a:solidFill>
                <a:schemeClr val="tx1">
                  <a:lumMod val="95000"/>
                  <a:lumOff val="5000"/>
                </a:schemeClr>
              </a:solidFill>
              <a:latin typeface="+mn-ea"/>
            </a:endParaRPr>
          </a:p>
        </p:txBody>
      </p:sp>
      <p:sp>
        <p:nvSpPr>
          <p:cNvPr id="8" name="テキスト ボックス 7">
            <a:extLst>
              <a:ext uri="{FF2B5EF4-FFF2-40B4-BE49-F238E27FC236}">
                <a16:creationId xmlns:a16="http://schemas.microsoft.com/office/drawing/2014/main" id="{F45A6E7B-32B0-4A32-B325-5F6C50D2F2E9}"/>
              </a:ext>
            </a:extLst>
          </p:cNvPr>
          <p:cNvSpPr txBox="1"/>
          <p:nvPr/>
        </p:nvSpPr>
        <p:spPr>
          <a:xfrm>
            <a:off x="479895" y="1266528"/>
            <a:ext cx="8184210" cy="523220"/>
          </a:xfrm>
          <a:prstGeom prst="rect">
            <a:avLst/>
          </a:prstGeom>
          <a:noFill/>
        </p:spPr>
        <p:txBody>
          <a:bodyPr wrap="square" rtlCol="0">
            <a:spAutoFit/>
          </a:bodyPr>
          <a:lstStyle/>
          <a:p>
            <a:r>
              <a:rPr lang="en-US" altLang="ja-JP" sz="2800" b="1" u="sng" dirty="0">
                <a:latin typeface="+mn-ea"/>
              </a:rPr>
              <a:t>1. </a:t>
            </a:r>
            <a:r>
              <a:rPr lang="ja-JP" altLang="en-US" sz="2800" b="1" u="sng" dirty="0">
                <a:latin typeface="+mn-ea"/>
              </a:rPr>
              <a:t>テストデータ収集</a:t>
            </a:r>
            <a:endParaRPr lang="en-US" altLang="ja-JP" sz="2800" b="1" u="sng" dirty="0">
              <a:latin typeface="+mn-ea"/>
            </a:endParaRPr>
          </a:p>
        </p:txBody>
      </p:sp>
      <p:sp>
        <p:nvSpPr>
          <p:cNvPr id="12" name="テキスト ボックス 11">
            <a:extLst>
              <a:ext uri="{FF2B5EF4-FFF2-40B4-BE49-F238E27FC236}">
                <a16:creationId xmlns:a16="http://schemas.microsoft.com/office/drawing/2014/main" id="{F78043A7-4A86-4861-AD0D-141036B5C87B}"/>
              </a:ext>
            </a:extLst>
          </p:cNvPr>
          <p:cNvSpPr txBox="1"/>
          <p:nvPr/>
        </p:nvSpPr>
        <p:spPr>
          <a:xfrm>
            <a:off x="1197903" y="1789748"/>
            <a:ext cx="7116538" cy="830997"/>
          </a:xfrm>
          <a:prstGeom prst="rect">
            <a:avLst/>
          </a:prstGeom>
          <a:noFill/>
        </p:spPr>
        <p:txBody>
          <a:bodyPr wrap="square" rtlCol="0">
            <a:spAutoFit/>
          </a:bodyPr>
          <a:lstStyle/>
          <a:p>
            <a:r>
              <a:rPr lang="en-US" altLang="ja-JP" sz="2400" b="1" dirty="0">
                <a:latin typeface="+mn-ea"/>
              </a:rPr>
              <a:t>Simulink</a:t>
            </a:r>
            <a:r>
              <a:rPr lang="ja-JP" altLang="en-US" sz="2400" b="1" dirty="0">
                <a:latin typeface="+mn-ea"/>
              </a:rPr>
              <a:t>に入力するためのテストデータを</a:t>
            </a:r>
            <a:r>
              <a:rPr lang="en-US" altLang="ja-JP" sz="2400" b="1" dirty="0">
                <a:latin typeface="+mn-ea"/>
              </a:rPr>
              <a:t>PIUS</a:t>
            </a:r>
            <a:r>
              <a:rPr lang="ja-JP" altLang="en-US" sz="2400" b="1" dirty="0">
                <a:latin typeface="+mn-ea"/>
              </a:rPr>
              <a:t>を用いて収集</a:t>
            </a:r>
            <a:endParaRPr lang="en-US" altLang="ja-JP" sz="2400" b="1" dirty="0">
              <a:latin typeface="+mn-ea"/>
            </a:endParaRPr>
          </a:p>
        </p:txBody>
      </p:sp>
      <p:sp>
        <p:nvSpPr>
          <p:cNvPr id="13" name="テキスト ボックス 12">
            <a:extLst>
              <a:ext uri="{FF2B5EF4-FFF2-40B4-BE49-F238E27FC236}">
                <a16:creationId xmlns:a16="http://schemas.microsoft.com/office/drawing/2014/main" id="{4D68335F-4985-4D10-9CA1-641F88C713AB}"/>
              </a:ext>
            </a:extLst>
          </p:cNvPr>
          <p:cNvSpPr txBox="1"/>
          <p:nvPr/>
        </p:nvSpPr>
        <p:spPr>
          <a:xfrm>
            <a:off x="479895" y="3045478"/>
            <a:ext cx="8184210" cy="523220"/>
          </a:xfrm>
          <a:prstGeom prst="rect">
            <a:avLst/>
          </a:prstGeom>
          <a:noFill/>
        </p:spPr>
        <p:txBody>
          <a:bodyPr wrap="square" rtlCol="0">
            <a:spAutoFit/>
          </a:bodyPr>
          <a:lstStyle/>
          <a:p>
            <a:r>
              <a:rPr lang="en-US" altLang="ja-JP" sz="2800" b="1" u="sng" dirty="0">
                <a:latin typeface="+mn-ea"/>
              </a:rPr>
              <a:t>2.</a:t>
            </a:r>
            <a:r>
              <a:rPr lang="ja-JP" altLang="en-US" sz="2800" b="1" u="sng" dirty="0">
                <a:latin typeface="+mn-ea"/>
              </a:rPr>
              <a:t> 信号処理アルゴリズム設計</a:t>
            </a:r>
            <a:endParaRPr lang="en-US" altLang="ja-JP" sz="2800" b="1" u="sng" dirty="0">
              <a:latin typeface="+mn-ea"/>
            </a:endParaRPr>
          </a:p>
        </p:txBody>
      </p:sp>
      <p:sp>
        <p:nvSpPr>
          <p:cNvPr id="14" name="テキスト ボックス 13">
            <a:extLst>
              <a:ext uri="{FF2B5EF4-FFF2-40B4-BE49-F238E27FC236}">
                <a16:creationId xmlns:a16="http://schemas.microsoft.com/office/drawing/2014/main" id="{DC77BD0E-47CD-44AF-BB5D-CD245872FB5C}"/>
              </a:ext>
            </a:extLst>
          </p:cNvPr>
          <p:cNvSpPr txBox="1"/>
          <p:nvPr/>
        </p:nvSpPr>
        <p:spPr>
          <a:xfrm>
            <a:off x="1197903" y="3568698"/>
            <a:ext cx="7116538" cy="830997"/>
          </a:xfrm>
          <a:prstGeom prst="rect">
            <a:avLst/>
          </a:prstGeom>
          <a:noFill/>
        </p:spPr>
        <p:txBody>
          <a:bodyPr wrap="square" rtlCol="0">
            <a:spAutoFit/>
          </a:bodyPr>
          <a:lstStyle/>
          <a:p>
            <a:r>
              <a:rPr lang="ja-JP" altLang="en-US" sz="2400" b="1" dirty="0">
                <a:latin typeface="+mn-ea"/>
              </a:rPr>
              <a:t>段差の有無を算出する信号処理器を</a:t>
            </a:r>
            <a:r>
              <a:rPr lang="en-US" altLang="ja-JP" sz="2400" b="1" dirty="0">
                <a:latin typeface="+mn-ea"/>
              </a:rPr>
              <a:t>Simulink</a:t>
            </a:r>
            <a:r>
              <a:rPr lang="ja-JP" altLang="en-US" sz="2400" b="1" dirty="0">
                <a:latin typeface="+mn-ea"/>
              </a:rPr>
              <a:t>上に構築</a:t>
            </a:r>
            <a:endParaRPr lang="en-US" altLang="ja-JP" sz="2400" b="1" dirty="0">
              <a:latin typeface="+mn-ea"/>
            </a:endParaRPr>
          </a:p>
        </p:txBody>
      </p:sp>
      <p:sp>
        <p:nvSpPr>
          <p:cNvPr id="17" name="テキスト ボックス 16">
            <a:extLst>
              <a:ext uri="{FF2B5EF4-FFF2-40B4-BE49-F238E27FC236}">
                <a16:creationId xmlns:a16="http://schemas.microsoft.com/office/drawing/2014/main" id="{14F74246-DF63-43DD-B5E4-17AE4E45D510}"/>
              </a:ext>
            </a:extLst>
          </p:cNvPr>
          <p:cNvSpPr txBox="1"/>
          <p:nvPr/>
        </p:nvSpPr>
        <p:spPr>
          <a:xfrm>
            <a:off x="479895" y="4829121"/>
            <a:ext cx="8184210" cy="523220"/>
          </a:xfrm>
          <a:prstGeom prst="rect">
            <a:avLst/>
          </a:prstGeom>
          <a:noFill/>
        </p:spPr>
        <p:txBody>
          <a:bodyPr wrap="square" rtlCol="0">
            <a:spAutoFit/>
          </a:bodyPr>
          <a:lstStyle/>
          <a:p>
            <a:r>
              <a:rPr lang="en-US" altLang="ja-JP" sz="2800" b="1" u="sng" dirty="0">
                <a:latin typeface="+mn-ea"/>
              </a:rPr>
              <a:t>3. </a:t>
            </a:r>
            <a:r>
              <a:rPr lang="ja-JP" altLang="en-US" sz="2800" b="1" u="sng" dirty="0">
                <a:latin typeface="+mn-ea"/>
              </a:rPr>
              <a:t>アルゴリズムの検証</a:t>
            </a:r>
            <a:endParaRPr lang="en-US" altLang="ja-JP" sz="2800" b="1" u="sng" dirty="0">
              <a:latin typeface="+mn-ea"/>
            </a:endParaRPr>
          </a:p>
        </p:txBody>
      </p:sp>
      <p:sp>
        <p:nvSpPr>
          <p:cNvPr id="18" name="テキスト ボックス 17">
            <a:extLst>
              <a:ext uri="{FF2B5EF4-FFF2-40B4-BE49-F238E27FC236}">
                <a16:creationId xmlns:a16="http://schemas.microsoft.com/office/drawing/2014/main" id="{0CFDF76B-5EAF-4E29-996C-6248D812A2AB}"/>
              </a:ext>
            </a:extLst>
          </p:cNvPr>
          <p:cNvSpPr txBox="1"/>
          <p:nvPr/>
        </p:nvSpPr>
        <p:spPr>
          <a:xfrm>
            <a:off x="1197903" y="5352341"/>
            <a:ext cx="7116538" cy="830997"/>
          </a:xfrm>
          <a:prstGeom prst="rect">
            <a:avLst/>
          </a:prstGeom>
          <a:noFill/>
        </p:spPr>
        <p:txBody>
          <a:bodyPr wrap="square" rtlCol="0">
            <a:spAutoFit/>
          </a:bodyPr>
          <a:lstStyle/>
          <a:p>
            <a:r>
              <a:rPr lang="en-US" altLang="ja-JP" sz="2400" b="1" dirty="0">
                <a:latin typeface="+mn-ea"/>
              </a:rPr>
              <a:t>1. </a:t>
            </a:r>
            <a:r>
              <a:rPr lang="ja-JP" altLang="en-US" sz="2400" b="1" dirty="0">
                <a:latin typeface="+mn-ea"/>
              </a:rPr>
              <a:t>で収集したデータを</a:t>
            </a:r>
            <a:r>
              <a:rPr lang="en-US" altLang="ja-JP" sz="2400" b="1" dirty="0">
                <a:latin typeface="+mn-ea"/>
              </a:rPr>
              <a:t>2. </a:t>
            </a:r>
            <a:r>
              <a:rPr lang="ja-JP" altLang="en-US" sz="2400" b="1" dirty="0">
                <a:latin typeface="+mn-ea"/>
              </a:rPr>
              <a:t>で構築したアルゴリズムで処理を行い，アルゴリズムの有効性を検証</a:t>
            </a:r>
            <a:endParaRPr lang="en-US" altLang="ja-JP" sz="2400" b="1" dirty="0">
              <a:latin typeface="+mn-ea"/>
            </a:endParaRPr>
          </a:p>
        </p:txBody>
      </p:sp>
      <p:sp>
        <p:nvSpPr>
          <p:cNvPr id="11" name="テキスト ボックス 10">
            <a:extLst>
              <a:ext uri="{FF2B5EF4-FFF2-40B4-BE49-F238E27FC236}">
                <a16:creationId xmlns:a16="http://schemas.microsoft.com/office/drawing/2014/main" id="{32122FB5-B551-49FD-AF72-C15A0CA3AFBA}"/>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t>4</a:t>
            </a:r>
          </a:p>
        </p:txBody>
      </p:sp>
    </p:spTree>
    <p:extLst>
      <p:ext uri="{BB962C8B-B14F-4D97-AF65-F5344CB8AC3E}">
        <p14:creationId xmlns:p14="http://schemas.microsoft.com/office/powerpoint/2010/main" val="978090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5897768" cy="715581"/>
          </a:xfrm>
          <a:prstGeom prst="rect">
            <a:avLst/>
          </a:prstGeom>
          <a:noFill/>
        </p:spPr>
        <p:txBody>
          <a:bodyPr wrap="none" rtlCol="0">
            <a:spAutoFit/>
          </a:bodyPr>
          <a:lstStyle/>
          <a:p>
            <a:r>
              <a:rPr lang="ja-JP" altLang="en-US" sz="4050" b="1" dirty="0">
                <a:solidFill>
                  <a:schemeClr val="tx1">
                    <a:lumMod val="95000"/>
                    <a:lumOff val="5000"/>
                  </a:schemeClr>
                </a:solidFill>
                <a:latin typeface="+mn-ea"/>
              </a:rPr>
              <a:t>テストデータの収集環境</a:t>
            </a:r>
          </a:p>
        </p:txBody>
      </p:sp>
      <p:grpSp>
        <p:nvGrpSpPr>
          <p:cNvPr id="10" name="グループ化 9">
            <a:extLst>
              <a:ext uri="{FF2B5EF4-FFF2-40B4-BE49-F238E27FC236}">
                <a16:creationId xmlns:a16="http://schemas.microsoft.com/office/drawing/2014/main" id="{BC07D5F5-D6A1-431C-908A-30B9763AB4F1}"/>
              </a:ext>
            </a:extLst>
          </p:cNvPr>
          <p:cNvGrpSpPr/>
          <p:nvPr/>
        </p:nvGrpSpPr>
        <p:grpSpPr>
          <a:xfrm>
            <a:off x="5851790" y="1165914"/>
            <a:ext cx="2810066" cy="2330550"/>
            <a:chOff x="5542961" y="1724168"/>
            <a:chExt cx="2810066" cy="2330550"/>
          </a:xfrm>
        </p:grpSpPr>
        <p:pic>
          <p:nvPicPr>
            <p:cNvPr id="8" name="図 7" descr="屋外, 道路, 自転車, 駐車 が含まれている画像&#10;&#10;自動的に生成された説明">
              <a:extLst>
                <a:ext uri="{FF2B5EF4-FFF2-40B4-BE49-F238E27FC236}">
                  <a16:creationId xmlns:a16="http://schemas.microsoft.com/office/drawing/2014/main" id="{66F6FB29-C792-4AE9-B423-884B0EF38A82}"/>
                </a:ext>
              </a:extLst>
            </p:cNvPr>
            <p:cNvPicPr>
              <a:picLocks noChangeAspect="1"/>
            </p:cNvPicPr>
            <p:nvPr/>
          </p:nvPicPr>
          <p:blipFill rotWithShape="1">
            <a:blip r:embed="rId3"/>
            <a:srcRect l="13314" t="9533" r="13098" b="9092"/>
            <a:stretch/>
          </p:blipFill>
          <p:spPr>
            <a:xfrm>
              <a:off x="5542961" y="1724168"/>
              <a:ext cx="2810066" cy="2330550"/>
            </a:xfrm>
            <a:prstGeom prst="rect">
              <a:avLst/>
            </a:prstGeom>
          </p:spPr>
        </p:pic>
        <p:sp>
          <p:nvSpPr>
            <p:cNvPr id="9" name="楕円 8">
              <a:extLst>
                <a:ext uri="{FF2B5EF4-FFF2-40B4-BE49-F238E27FC236}">
                  <a16:creationId xmlns:a16="http://schemas.microsoft.com/office/drawing/2014/main" id="{77A7F074-2DFD-4214-90D0-87E8001F662B}"/>
                </a:ext>
              </a:extLst>
            </p:cNvPr>
            <p:cNvSpPr/>
            <p:nvPr/>
          </p:nvSpPr>
          <p:spPr>
            <a:xfrm>
              <a:off x="6009145" y="3089852"/>
              <a:ext cx="938846" cy="827414"/>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pic>
        <p:nvPicPr>
          <p:cNvPr id="14" name="図 13" descr="屋外, 道路, シーン, 歩道 が含まれている画像&#10;&#10;自動的に生成された説明">
            <a:extLst>
              <a:ext uri="{FF2B5EF4-FFF2-40B4-BE49-F238E27FC236}">
                <a16:creationId xmlns:a16="http://schemas.microsoft.com/office/drawing/2014/main" id="{33C7A73D-C1F2-4474-9C72-B9BEA2349421}"/>
              </a:ext>
            </a:extLst>
          </p:cNvPr>
          <p:cNvPicPr>
            <a:picLocks noChangeAspect="1"/>
          </p:cNvPicPr>
          <p:nvPr/>
        </p:nvPicPr>
        <p:blipFill rotWithShape="1">
          <a:blip r:embed="rId4"/>
          <a:srcRect l="3585" t="6251" b="12414"/>
          <a:stretch/>
        </p:blipFill>
        <p:spPr>
          <a:xfrm>
            <a:off x="5851789" y="4173820"/>
            <a:ext cx="2810065" cy="1777934"/>
          </a:xfrm>
          <a:prstGeom prst="rect">
            <a:avLst/>
          </a:prstGeom>
        </p:spPr>
      </p:pic>
      <p:sp>
        <p:nvSpPr>
          <p:cNvPr id="15" name="テキスト ボックス 14">
            <a:extLst>
              <a:ext uri="{FF2B5EF4-FFF2-40B4-BE49-F238E27FC236}">
                <a16:creationId xmlns:a16="http://schemas.microsoft.com/office/drawing/2014/main" id="{E6044740-FAB9-4B28-9448-72CC7AAB56F4}"/>
              </a:ext>
            </a:extLst>
          </p:cNvPr>
          <p:cNvSpPr txBox="1"/>
          <p:nvPr/>
        </p:nvSpPr>
        <p:spPr>
          <a:xfrm>
            <a:off x="5851788" y="5951754"/>
            <a:ext cx="2810065" cy="338554"/>
          </a:xfrm>
          <a:prstGeom prst="rect">
            <a:avLst/>
          </a:prstGeom>
          <a:noFill/>
        </p:spPr>
        <p:txBody>
          <a:bodyPr wrap="square" rtlCol="0">
            <a:spAutoFit/>
          </a:bodyPr>
          <a:lstStyle/>
          <a:p>
            <a:pPr algn="ctr"/>
            <a:r>
              <a:rPr lang="ja-JP" altLang="en-US" sz="1600" b="1" dirty="0">
                <a:latin typeface="+mn-ea"/>
              </a:rPr>
              <a:t>図</a:t>
            </a:r>
            <a:r>
              <a:rPr lang="en-US" altLang="ja-JP" sz="1600" b="1" dirty="0">
                <a:latin typeface="+mn-ea"/>
              </a:rPr>
              <a:t>3</a:t>
            </a:r>
            <a:r>
              <a:rPr lang="ja-JP" altLang="en-US" sz="1600" b="1" dirty="0">
                <a:latin typeface="+mn-ea"/>
              </a:rPr>
              <a:t> 測定に使用した段差</a:t>
            </a:r>
            <a:endParaRPr lang="en-US" altLang="ja-JP" sz="1600" b="1" dirty="0">
              <a:latin typeface="+mn-ea"/>
            </a:endParaRPr>
          </a:p>
        </p:txBody>
      </p:sp>
      <p:sp>
        <p:nvSpPr>
          <p:cNvPr id="16" name="テキスト ボックス 15">
            <a:extLst>
              <a:ext uri="{FF2B5EF4-FFF2-40B4-BE49-F238E27FC236}">
                <a16:creationId xmlns:a16="http://schemas.microsoft.com/office/drawing/2014/main" id="{8824C19B-A84A-4786-9FB8-AC0F3A938751}"/>
              </a:ext>
            </a:extLst>
          </p:cNvPr>
          <p:cNvSpPr txBox="1"/>
          <p:nvPr/>
        </p:nvSpPr>
        <p:spPr>
          <a:xfrm>
            <a:off x="5851790" y="3526594"/>
            <a:ext cx="2810065" cy="338554"/>
          </a:xfrm>
          <a:prstGeom prst="rect">
            <a:avLst/>
          </a:prstGeom>
          <a:noFill/>
        </p:spPr>
        <p:txBody>
          <a:bodyPr wrap="square" rtlCol="0">
            <a:spAutoFit/>
          </a:bodyPr>
          <a:lstStyle/>
          <a:p>
            <a:pPr algn="ctr"/>
            <a:r>
              <a:rPr lang="ja-JP" altLang="en-US" sz="1600" b="1" dirty="0">
                <a:latin typeface="+mn-ea"/>
              </a:rPr>
              <a:t>図</a:t>
            </a:r>
            <a:r>
              <a:rPr lang="en-US" altLang="ja-JP" sz="1600" b="1" dirty="0">
                <a:latin typeface="+mn-ea"/>
              </a:rPr>
              <a:t>2</a:t>
            </a:r>
            <a:r>
              <a:rPr lang="ja-JP" altLang="en-US" sz="1600" b="1" dirty="0">
                <a:latin typeface="+mn-ea"/>
              </a:rPr>
              <a:t> 測定に使用した車両</a:t>
            </a:r>
            <a:endParaRPr lang="en-US" altLang="ja-JP" sz="1600" b="1" dirty="0">
              <a:latin typeface="+mn-ea"/>
            </a:endParaRPr>
          </a:p>
        </p:txBody>
      </p:sp>
      <p:sp>
        <p:nvSpPr>
          <p:cNvPr id="17" name="テキスト ボックス 16">
            <a:extLst>
              <a:ext uri="{FF2B5EF4-FFF2-40B4-BE49-F238E27FC236}">
                <a16:creationId xmlns:a16="http://schemas.microsoft.com/office/drawing/2014/main" id="{8ABE033E-1B1C-4AC5-A8F2-7ADF6B943305}"/>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t>5</a:t>
            </a:r>
          </a:p>
        </p:txBody>
      </p:sp>
      <p:sp>
        <p:nvSpPr>
          <p:cNvPr id="19" name="テキスト ボックス 18">
            <a:extLst>
              <a:ext uri="{FF2B5EF4-FFF2-40B4-BE49-F238E27FC236}">
                <a16:creationId xmlns:a16="http://schemas.microsoft.com/office/drawing/2014/main" id="{7040185D-E6E6-4040-A6AE-86F0BB714E95}"/>
              </a:ext>
            </a:extLst>
          </p:cNvPr>
          <p:cNvSpPr txBox="1"/>
          <p:nvPr/>
        </p:nvSpPr>
        <p:spPr>
          <a:xfrm>
            <a:off x="479895" y="2114308"/>
            <a:ext cx="5222272" cy="830997"/>
          </a:xfrm>
          <a:prstGeom prst="rect">
            <a:avLst/>
          </a:prstGeom>
          <a:noFill/>
        </p:spPr>
        <p:txBody>
          <a:bodyPr wrap="square" rtlCol="0">
            <a:spAutoFit/>
          </a:bodyPr>
          <a:lstStyle/>
          <a:p>
            <a:pPr marL="457200" indent="-457200">
              <a:buFont typeface="Arial" panose="020B0604020202020204" pitchFamily="34" charset="0"/>
              <a:buChar char="•"/>
            </a:pPr>
            <a:r>
              <a:rPr lang="ja-JP" altLang="en-US" sz="2400" b="1" dirty="0">
                <a:latin typeface="+mn-ea"/>
              </a:rPr>
              <a:t>分解組立型電気自動車（</a:t>
            </a:r>
            <a:r>
              <a:rPr lang="en-US" altLang="ja-JP" sz="2400" b="1" dirty="0">
                <a:latin typeface="+mn-ea"/>
              </a:rPr>
              <a:t>PIUS</a:t>
            </a:r>
            <a:r>
              <a:rPr lang="ja-JP" altLang="en-US" sz="2400" b="1" dirty="0">
                <a:latin typeface="+mn-ea"/>
              </a:rPr>
              <a:t>）の前面に</a:t>
            </a:r>
            <a:r>
              <a:rPr lang="en-US" altLang="ja-JP" sz="2400" b="1" dirty="0">
                <a:latin typeface="+mn-ea"/>
              </a:rPr>
              <a:t>RADAR</a:t>
            </a:r>
            <a:r>
              <a:rPr lang="ja-JP" altLang="en-US" sz="2400" b="1" dirty="0">
                <a:latin typeface="+mn-ea"/>
              </a:rPr>
              <a:t>を搭載</a:t>
            </a:r>
            <a:endParaRPr lang="en-US" altLang="ja-JP" sz="2400" b="1" dirty="0">
              <a:latin typeface="+mn-ea"/>
            </a:endParaRPr>
          </a:p>
        </p:txBody>
      </p:sp>
      <p:sp>
        <p:nvSpPr>
          <p:cNvPr id="20" name="テキスト ボックス 19">
            <a:extLst>
              <a:ext uri="{FF2B5EF4-FFF2-40B4-BE49-F238E27FC236}">
                <a16:creationId xmlns:a16="http://schemas.microsoft.com/office/drawing/2014/main" id="{26D86B48-3D78-4139-987D-BADD48435449}"/>
              </a:ext>
            </a:extLst>
          </p:cNvPr>
          <p:cNvSpPr txBox="1"/>
          <p:nvPr/>
        </p:nvSpPr>
        <p:spPr>
          <a:xfrm>
            <a:off x="482144" y="4791736"/>
            <a:ext cx="5222272" cy="461665"/>
          </a:xfrm>
          <a:prstGeom prst="rect">
            <a:avLst/>
          </a:prstGeom>
          <a:noFill/>
        </p:spPr>
        <p:txBody>
          <a:bodyPr wrap="square" rtlCol="0">
            <a:spAutoFit/>
          </a:bodyPr>
          <a:lstStyle/>
          <a:p>
            <a:pPr marL="457200" indent="-457200">
              <a:buFont typeface="Arial" panose="020B0604020202020204" pitchFamily="34" charset="0"/>
              <a:buChar char="•"/>
            </a:pPr>
            <a:r>
              <a:rPr lang="ja-JP" altLang="en-US" sz="2400" b="1" dirty="0">
                <a:latin typeface="+mn-ea"/>
              </a:rPr>
              <a:t>データの取得周波数は</a:t>
            </a:r>
            <a:r>
              <a:rPr lang="en-US" altLang="ja-JP" sz="2400" b="1" dirty="0">
                <a:latin typeface="+mn-ea"/>
              </a:rPr>
              <a:t>300Hz</a:t>
            </a:r>
          </a:p>
        </p:txBody>
      </p:sp>
      <p:sp>
        <p:nvSpPr>
          <p:cNvPr id="21" name="テキスト ボックス 20">
            <a:extLst>
              <a:ext uri="{FF2B5EF4-FFF2-40B4-BE49-F238E27FC236}">
                <a16:creationId xmlns:a16="http://schemas.microsoft.com/office/drawing/2014/main" id="{C2B6D936-499A-4034-82AB-388537198F7D}"/>
              </a:ext>
            </a:extLst>
          </p:cNvPr>
          <p:cNvSpPr txBox="1"/>
          <p:nvPr/>
        </p:nvSpPr>
        <p:spPr>
          <a:xfrm>
            <a:off x="482144" y="4023530"/>
            <a:ext cx="5222272" cy="461665"/>
          </a:xfrm>
          <a:prstGeom prst="rect">
            <a:avLst/>
          </a:prstGeom>
          <a:noFill/>
        </p:spPr>
        <p:txBody>
          <a:bodyPr wrap="square" rtlCol="0">
            <a:spAutoFit/>
          </a:bodyPr>
          <a:lstStyle/>
          <a:p>
            <a:pPr marL="457200" indent="-457200">
              <a:buFont typeface="Arial" panose="020B0604020202020204" pitchFamily="34" charset="0"/>
              <a:buChar char="•"/>
            </a:pPr>
            <a:r>
              <a:rPr lang="ja-JP" altLang="en-US" sz="2400" b="1" dirty="0">
                <a:latin typeface="+mn-ea"/>
              </a:rPr>
              <a:t>段差を約</a:t>
            </a:r>
            <a:r>
              <a:rPr lang="en-US" altLang="ja-JP" sz="2400" b="1" dirty="0">
                <a:latin typeface="+mn-ea"/>
              </a:rPr>
              <a:t>30km/h</a:t>
            </a:r>
            <a:r>
              <a:rPr lang="ja-JP" altLang="en-US" sz="2400" b="1" dirty="0">
                <a:latin typeface="+mn-ea"/>
              </a:rPr>
              <a:t>で走行</a:t>
            </a:r>
            <a:endParaRPr lang="en-US" altLang="ja-JP" sz="2400" b="1" dirty="0">
              <a:latin typeface="+mn-ea"/>
            </a:endParaRPr>
          </a:p>
        </p:txBody>
      </p:sp>
      <p:sp>
        <p:nvSpPr>
          <p:cNvPr id="24" name="テキスト ボックス 23">
            <a:extLst>
              <a:ext uri="{FF2B5EF4-FFF2-40B4-BE49-F238E27FC236}">
                <a16:creationId xmlns:a16="http://schemas.microsoft.com/office/drawing/2014/main" id="{8BCBD0A3-7BE1-4716-9E2F-2ED3C693033A}"/>
              </a:ext>
            </a:extLst>
          </p:cNvPr>
          <p:cNvSpPr txBox="1"/>
          <p:nvPr/>
        </p:nvSpPr>
        <p:spPr>
          <a:xfrm>
            <a:off x="482144" y="3255324"/>
            <a:ext cx="5222272" cy="461665"/>
          </a:xfrm>
          <a:prstGeom prst="rect">
            <a:avLst/>
          </a:prstGeom>
          <a:noFill/>
        </p:spPr>
        <p:txBody>
          <a:bodyPr wrap="square" rtlCol="0">
            <a:spAutoFit/>
          </a:bodyPr>
          <a:lstStyle/>
          <a:p>
            <a:pPr marL="457200" indent="-457200">
              <a:buFont typeface="Arial" panose="020B0604020202020204" pitchFamily="34" charset="0"/>
              <a:buChar char="•"/>
            </a:pPr>
            <a:r>
              <a:rPr lang="ja-JP" altLang="en-US" sz="2400" b="1" dirty="0">
                <a:latin typeface="+mn-ea"/>
              </a:rPr>
              <a:t>取り付け角度は</a:t>
            </a:r>
            <a:r>
              <a:rPr lang="en-US" altLang="ja-JP" sz="2400" b="1" dirty="0">
                <a:latin typeface="+mn-ea"/>
              </a:rPr>
              <a:t>45</a:t>
            </a:r>
            <a:r>
              <a:rPr lang="ja-JP" altLang="en-US" sz="2400" b="1" dirty="0">
                <a:latin typeface="+mn-ea"/>
              </a:rPr>
              <a:t>度</a:t>
            </a:r>
            <a:endParaRPr lang="en-US" altLang="ja-JP" sz="2400" b="1" dirty="0">
              <a:latin typeface="+mn-ea"/>
            </a:endParaRPr>
          </a:p>
        </p:txBody>
      </p:sp>
    </p:spTree>
    <p:extLst>
      <p:ext uri="{BB962C8B-B14F-4D97-AF65-F5344CB8AC3E}">
        <p14:creationId xmlns:p14="http://schemas.microsoft.com/office/powerpoint/2010/main" val="16786638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4339650" cy="715581"/>
          </a:xfrm>
          <a:prstGeom prst="rect">
            <a:avLst/>
          </a:prstGeom>
          <a:noFill/>
        </p:spPr>
        <p:txBody>
          <a:bodyPr wrap="none" rtlCol="0">
            <a:spAutoFit/>
          </a:bodyPr>
          <a:lstStyle/>
          <a:p>
            <a:r>
              <a:rPr lang="ja-JP" altLang="en-US" sz="4050" b="1" dirty="0">
                <a:latin typeface="+mn-ea"/>
              </a:rPr>
              <a:t>構築したシステム</a:t>
            </a:r>
            <a:endParaRPr lang="ja-JP" altLang="en-US" sz="4050" b="1" dirty="0">
              <a:solidFill>
                <a:schemeClr val="tx1">
                  <a:lumMod val="95000"/>
                  <a:lumOff val="5000"/>
                </a:schemeClr>
              </a:solidFill>
              <a:latin typeface="+mn-ea"/>
            </a:endParaRPr>
          </a:p>
        </p:txBody>
      </p:sp>
      <p:pic>
        <p:nvPicPr>
          <p:cNvPr id="7" name="図 6">
            <a:extLst>
              <a:ext uri="{FF2B5EF4-FFF2-40B4-BE49-F238E27FC236}">
                <a16:creationId xmlns:a16="http://schemas.microsoft.com/office/drawing/2014/main" id="{F0551A34-664D-2E4B-B0FB-6704E6E1FEB9}"/>
              </a:ext>
            </a:extLst>
          </p:cNvPr>
          <p:cNvPicPr>
            <a:picLocks noChangeAspect="1"/>
          </p:cNvPicPr>
          <p:nvPr/>
        </p:nvPicPr>
        <p:blipFill>
          <a:blip r:embed="rId3"/>
          <a:stretch>
            <a:fillRect/>
          </a:stretch>
        </p:blipFill>
        <p:spPr>
          <a:xfrm>
            <a:off x="0" y="2600243"/>
            <a:ext cx="9144000" cy="3579091"/>
          </a:xfrm>
          <a:prstGeom prst="rect">
            <a:avLst/>
          </a:prstGeom>
        </p:spPr>
      </p:pic>
      <p:sp>
        <p:nvSpPr>
          <p:cNvPr id="8" name="テキスト ボックス 7">
            <a:extLst>
              <a:ext uri="{FF2B5EF4-FFF2-40B4-BE49-F238E27FC236}">
                <a16:creationId xmlns:a16="http://schemas.microsoft.com/office/drawing/2014/main" id="{63D52441-ABDD-4C32-A96E-5A3E85BEC2FA}"/>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t>6</a:t>
            </a:r>
          </a:p>
        </p:txBody>
      </p:sp>
      <p:sp>
        <p:nvSpPr>
          <p:cNvPr id="10" name="テキスト ボックス 9">
            <a:extLst>
              <a:ext uri="{FF2B5EF4-FFF2-40B4-BE49-F238E27FC236}">
                <a16:creationId xmlns:a16="http://schemas.microsoft.com/office/drawing/2014/main" id="{94FC0BB0-6C48-4CB8-A69C-85FBC5A068CC}"/>
              </a:ext>
            </a:extLst>
          </p:cNvPr>
          <p:cNvSpPr txBox="1"/>
          <p:nvPr/>
        </p:nvSpPr>
        <p:spPr>
          <a:xfrm>
            <a:off x="479895" y="1490691"/>
            <a:ext cx="8022204" cy="830997"/>
          </a:xfrm>
          <a:prstGeom prst="rect">
            <a:avLst/>
          </a:prstGeom>
          <a:noFill/>
        </p:spPr>
        <p:txBody>
          <a:bodyPr wrap="square" rtlCol="0">
            <a:spAutoFit/>
          </a:bodyPr>
          <a:lstStyle/>
          <a:p>
            <a:pPr marL="457200" indent="-457200">
              <a:buFont typeface="Arial" panose="020B0604020202020204" pitchFamily="34" charset="0"/>
              <a:buChar char="•"/>
            </a:pPr>
            <a:r>
              <a:rPr lang="ja-JP" altLang="en-US" sz="2400" b="1" dirty="0">
                <a:latin typeface="+mn-ea"/>
              </a:rPr>
              <a:t>路面までの距離の微分値の絶対値が閾値を超えたときに段差と判定</a:t>
            </a:r>
            <a:endParaRPr lang="en-US" altLang="ja-JP" sz="2400" b="1" dirty="0">
              <a:latin typeface="+mn-ea"/>
            </a:endParaRPr>
          </a:p>
        </p:txBody>
      </p:sp>
      <p:sp>
        <p:nvSpPr>
          <p:cNvPr id="12" name="テキスト ボックス 11">
            <a:extLst>
              <a:ext uri="{FF2B5EF4-FFF2-40B4-BE49-F238E27FC236}">
                <a16:creationId xmlns:a16="http://schemas.microsoft.com/office/drawing/2014/main" id="{CC9A4474-EFF1-48C3-9865-860DB65121B4}"/>
              </a:ext>
            </a:extLst>
          </p:cNvPr>
          <p:cNvSpPr txBox="1"/>
          <p:nvPr/>
        </p:nvSpPr>
        <p:spPr>
          <a:xfrm>
            <a:off x="1294316" y="6192070"/>
            <a:ext cx="6788500" cy="338554"/>
          </a:xfrm>
          <a:prstGeom prst="rect">
            <a:avLst/>
          </a:prstGeom>
          <a:noFill/>
        </p:spPr>
        <p:txBody>
          <a:bodyPr wrap="square" rtlCol="0">
            <a:spAutoFit/>
          </a:bodyPr>
          <a:lstStyle/>
          <a:p>
            <a:pPr algn="ctr"/>
            <a:r>
              <a:rPr lang="ja-JP" altLang="en-US" sz="1600" b="1" dirty="0">
                <a:latin typeface="+mn-ea"/>
              </a:rPr>
              <a:t>図</a:t>
            </a:r>
            <a:r>
              <a:rPr lang="en-US" altLang="ja-JP" sz="1600" b="1" dirty="0">
                <a:latin typeface="+mn-ea"/>
              </a:rPr>
              <a:t>4</a:t>
            </a:r>
            <a:r>
              <a:rPr lang="ja-JP" altLang="en-US" sz="1600" b="1" dirty="0">
                <a:latin typeface="+mn-ea"/>
              </a:rPr>
              <a:t> 構築したシステムのブロック図</a:t>
            </a:r>
            <a:endParaRPr lang="en-US" altLang="ja-JP" sz="1600" b="1" dirty="0">
              <a:latin typeface="+mn-ea"/>
            </a:endParaRPr>
          </a:p>
        </p:txBody>
      </p:sp>
    </p:spTree>
    <p:extLst>
      <p:ext uri="{BB962C8B-B14F-4D97-AF65-F5344CB8AC3E}">
        <p14:creationId xmlns:p14="http://schemas.microsoft.com/office/powerpoint/2010/main" val="9641804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3820277" cy="715581"/>
          </a:xfrm>
          <a:prstGeom prst="rect">
            <a:avLst/>
          </a:prstGeom>
          <a:noFill/>
        </p:spPr>
        <p:txBody>
          <a:bodyPr wrap="none" rtlCol="0">
            <a:spAutoFit/>
          </a:bodyPr>
          <a:lstStyle/>
          <a:p>
            <a:r>
              <a:rPr lang="ja-JP" altLang="en-US" sz="4050" b="1">
                <a:solidFill>
                  <a:schemeClr val="tx1">
                    <a:lumMod val="95000"/>
                    <a:lumOff val="5000"/>
                  </a:schemeClr>
                </a:solidFill>
                <a:latin typeface="+mn-ea"/>
              </a:rPr>
              <a:t>システムの検証</a:t>
            </a:r>
            <a:endParaRPr lang="ja-JP" altLang="en-US" sz="4050" b="1" dirty="0">
              <a:solidFill>
                <a:schemeClr val="tx1">
                  <a:lumMod val="95000"/>
                  <a:lumOff val="5000"/>
                </a:schemeClr>
              </a:solidFill>
              <a:latin typeface="+mn-ea"/>
            </a:endParaRPr>
          </a:p>
        </p:txBody>
      </p:sp>
      <p:sp>
        <p:nvSpPr>
          <p:cNvPr id="11" name="テキスト ボックス 10">
            <a:extLst>
              <a:ext uri="{FF2B5EF4-FFF2-40B4-BE49-F238E27FC236}">
                <a16:creationId xmlns:a16="http://schemas.microsoft.com/office/drawing/2014/main" id="{49992D13-B184-42B1-B862-EF3FB0FB0ABE}"/>
              </a:ext>
            </a:extLst>
          </p:cNvPr>
          <p:cNvSpPr txBox="1"/>
          <p:nvPr/>
        </p:nvSpPr>
        <p:spPr>
          <a:xfrm>
            <a:off x="1146080" y="3082507"/>
            <a:ext cx="6788500" cy="338554"/>
          </a:xfrm>
          <a:prstGeom prst="rect">
            <a:avLst/>
          </a:prstGeom>
          <a:noFill/>
        </p:spPr>
        <p:txBody>
          <a:bodyPr wrap="square" rtlCol="0">
            <a:spAutoFit/>
          </a:bodyPr>
          <a:lstStyle/>
          <a:p>
            <a:pPr algn="ctr"/>
            <a:r>
              <a:rPr lang="ja-JP" altLang="en-US" sz="1600" b="1" dirty="0">
                <a:latin typeface="+mn-ea"/>
              </a:rPr>
              <a:t>図</a:t>
            </a:r>
            <a:r>
              <a:rPr lang="en-US" altLang="ja-JP" sz="1600" b="1" dirty="0">
                <a:latin typeface="+mn-ea"/>
              </a:rPr>
              <a:t>5 </a:t>
            </a:r>
            <a:r>
              <a:rPr lang="ja-JP" altLang="en-US" sz="1600" b="1" dirty="0">
                <a:latin typeface="+mn-ea"/>
              </a:rPr>
              <a:t>路面までの距離の微分値の絶対値</a:t>
            </a:r>
            <a:endParaRPr lang="en-US" altLang="ja-JP" sz="1600" b="1" dirty="0">
              <a:latin typeface="+mn-ea"/>
            </a:endParaRPr>
          </a:p>
        </p:txBody>
      </p:sp>
      <p:sp>
        <p:nvSpPr>
          <p:cNvPr id="12" name="テキスト ボックス 11">
            <a:extLst>
              <a:ext uri="{FF2B5EF4-FFF2-40B4-BE49-F238E27FC236}">
                <a16:creationId xmlns:a16="http://schemas.microsoft.com/office/drawing/2014/main" id="{64DA3E1D-A8C4-4F6E-A985-692ADCFA3091}"/>
              </a:ext>
            </a:extLst>
          </p:cNvPr>
          <p:cNvSpPr txBox="1"/>
          <p:nvPr/>
        </p:nvSpPr>
        <p:spPr>
          <a:xfrm>
            <a:off x="1146081" y="5532446"/>
            <a:ext cx="6788499" cy="338554"/>
          </a:xfrm>
          <a:prstGeom prst="rect">
            <a:avLst/>
          </a:prstGeom>
          <a:noFill/>
        </p:spPr>
        <p:txBody>
          <a:bodyPr wrap="square" rtlCol="0">
            <a:spAutoFit/>
          </a:bodyPr>
          <a:lstStyle/>
          <a:p>
            <a:pPr algn="ctr"/>
            <a:r>
              <a:rPr lang="ja-JP" altLang="en-US" sz="1600" b="1" dirty="0">
                <a:latin typeface="+mn-ea"/>
              </a:rPr>
              <a:t>図</a:t>
            </a:r>
            <a:r>
              <a:rPr lang="en-US" altLang="ja-JP" sz="1600" b="1" dirty="0">
                <a:latin typeface="+mn-ea"/>
              </a:rPr>
              <a:t>6 </a:t>
            </a:r>
            <a:r>
              <a:rPr lang="ja-JP" altLang="en-US" sz="1600" b="1" dirty="0">
                <a:latin typeface="+mn-ea"/>
              </a:rPr>
              <a:t>車体に加わった上下方向の加速度</a:t>
            </a:r>
            <a:endParaRPr lang="en-US" altLang="ja-JP" sz="1600" b="1" dirty="0">
              <a:latin typeface="+mn-ea"/>
            </a:endParaRPr>
          </a:p>
        </p:txBody>
      </p:sp>
      <p:pic>
        <p:nvPicPr>
          <p:cNvPr id="17" name="グラフィックス 16">
            <a:extLst>
              <a:ext uri="{FF2B5EF4-FFF2-40B4-BE49-F238E27FC236}">
                <a16:creationId xmlns:a16="http://schemas.microsoft.com/office/drawing/2014/main" id="{9865EA29-8C16-4AA4-AB6E-6AF21A5B1B1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400716" y="1210435"/>
            <a:ext cx="6014531" cy="1872072"/>
          </a:xfrm>
          <a:prstGeom prst="rect">
            <a:avLst/>
          </a:prstGeom>
        </p:spPr>
      </p:pic>
      <p:pic>
        <p:nvPicPr>
          <p:cNvPr id="21" name="グラフィックス 20">
            <a:extLst>
              <a:ext uri="{FF2B5EF4-FFF2-40B4-BE49-F238E27FC236}">
                <a16:creationId xmlns:a16="http://schemas.microsoft.com/office/drawing/2014/main" id="{95CE0AFA-768D-460B-8809-0A2D59E44F5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400717" y="3660374"/>
            <a:ext cx="6014530" cy="1872072"/>
          </a:xfrm>
          <a:prstGeom prst="rect">
            <a:avLst/>
          </a:prstGeom>
        </p:spPr>
      </p:pic>
      <p:sp>
        <p:nvSpPr>
          <p:cNvPr id="22" name="テキスト ボックス 21">
            <a:extLst>
              <a:ext uri="{FF2B5EF4-FFF2-40B4-BE49-F238E27FC236}">
                <a16:creationId xmlns:a16="http://schemas.microsoft.com/office/drawing/2014/main" id="{1FB3F2FC-3F59-42D4-A5A2-7D9527917BB0}"/>
              </a:ext>
            </a:extLst>
          </p:cNvPr>
          <p:cNvSpPr txBox="1"/>
          <p:nvPr/>
        </p:nvSpPr>
        <p:spPr>
          <a:xfrm>
            <a:off x="982060" y="5996225"/>
            <a:ext cx="7116538" cy="461665"/>
          </a:xfrm>
          <a:prstGeom prst="rect">
            <a:avLst/>
          </a:prstGeom>
          <a:noFill/>
        </p:spPr>
        <p:txBody>
          <a:bodyPr wrap="square" rtlCol="0">
            <a:spAutoFit/>
          </a:bodyPr>
          <a:lstStyle/>
          <a:p>
            <a:r>
              <a:rPr lang="ja-JP" altLang="en-US" sz="2400" b="1" dirty="0">
                <a:latin typeface="+mn-ea"/>
              </a:rPr>
              <a:t>→ </a:t>
            </a:r>
            <a:r>
              <a:rPr lang="ja-JP" altLang="en-US" sz="2400" b="1" u="sng" dirty="0">
                <a:latin typeface="+mn-ea"/>
              </a:rPr>
              <a:t>車体に衝撃が加わる前に段差を検知している</a:t>
            </a:r>
            <a:endParaRPr lang="en-US" altLang="ja-JP" sz="2400" b="1" u="sng" dirty="0">
              <a:latin typeface="+mn-ea"/>
            </a:endParaRPr>
          </a:p>
        </p:txBody>
      </p:sp>
      <p:sp>
        <p:nvSpPr>
          <p:cNvPr id="23" name="テキスト ボックス 22">
            <a:extLst>
              <a:ext uri="{FF2B5EF4-FFF2-40B4-BE49-F238E27FC236}">
                <a16:creationId xmlns:a16="http://schemas.microsoft.com/office/drawing/2014/main" id="{8ABCBEBB-8575-4FBC-AE48-787B541F3A86}"/>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t>7</a:t>
            </a:r>
          </a:p>
        </p:txBody>
      </p:sp>
    </p:spTree>
    <p:extLst>
      <p:ext uri="{BB962C8B-B14F-4D97-AF65-F5344CB8AC3E}">
        <p14:creationId xmlns:p14="http://schemas.microsoft.com/office/powerpoint/2010/main" val="1932798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1742785" cy="715581"/>
          </a:xfrm>
          <a:prstGeom prst="rect">
            <a:avLst/>
          </a:prstGeom>
          <a:noFill/>
        </p:spPr>
        <p:txBody>
          <a:bodyPr wrap="none" rtlCol="0">
            <a:spAutoFit/>
          </a:bodyPr>
          <a:lstStyle/>
          <a:p>
            <a:r>
              <a:rPr lang="ja-JP" altLang="en-US" sz="4050" b="1">
                <a:solidFill>
                  <a:schemeClr val="tx1">
                    <a:lumMod val="95000"/>
                    <a:lumOff val="5000"/>
                  </a:schemeClr>
                </a:solidFill>
                <a:latin typeface="+mn-ea"/>
              </a:rPr>
              <a:t>まとめ</a:t>
            </a:r>
            <a:endParaRPr lang="ja-JP" altLang="en-US" sz="4050" b="1" dirty="0">
              <a:solidFill>
                <a:schemeClr val="tx1">
                  <a:lumMod val="95000"/>
                  <a:lumOff val="5000"/>
                </a:schemeClr>
              </a:solidFill>
              <a:latin typeface="+mn-ea"/>
            </a:endParaRPr>
          </a:p>
        </p:txBody>
      </p:sp>
      <p:sp>
        <p:nvSpPr>
          <p:cNvPr id="6" name="テキスト ボックス 5">
            <a:extLst>
              <a:ext uri="{FF2B5EF4-FFF2-40B4-BE49-F238E27FC236}">
                <a16:creationId xmlns:a16="http://schemas.microsoft.com/office/drawing/2014/main" id="{5C7D9FE6-FB58-4EF4-B635-F947DDD28929}"/>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t>8</a:t>
            </a:r>
          </a:p>
        </p:txBody>
      </p:sp>
      <p:sp>
        <p:nvSpPr>
          <p:cNvPr id="7" name="テキスト ボックス 6">
            <a:extLst>
              <a:ext uri="{FF2B5EF4-FFF2-40B4-BE49-F238E27FC236}">
                <a16:creationId xmlns:a16="http://schemas.microsoft.com/office/drawing/2014/main" id="{C8B4538D-C12B-44E2-982B-09E445E11006}"/>
              </a:ext>
            </a:extLst>
          </p:cNvPr>
          <p:cNvSpPr txBox="1"/>
          <p:nvPr/>
        </p:nvSpPr>
        <p:spPr>
          <a:xfrm>
            <a:off x="527837" y="1542113"/>
            <a:ext cx="8353020" cy="954107"/>
          </a:xfrm>
          <a:prstGeom prst="rect">
            <a:avLst/>
          </a:prstGeom>
          <a:noFill/>
        </p:spPr>
        <p:txBody>
          <a:bodyPr wrap="square" rtlCol="0">
            <a:spAutoFit/>
          </a:bodyPr>
          <a:lstStyle/>
          <a:p>
            <a:pPr marL="457200" indent="-457200">
              <a:buFont typeface="Arial" panose="020B0604020202020204" pitchFamily="34" charset="0"/>
              <a:buChar char="•"/>
            </a:pPr>
            <a:r>
              <a:rPr lang="ja-JP" altLang="en-US" sz="2800" b="1" dirty="0">
                <a:latin typeface="+mn-ea"/>
              </a:rPr>
              <a:t>提案システムは</a:t>
            </a:r>
            <a:r>
              <a:rPr lang="en-US" altLang="ja-JP" sz="2800" b="1" dirty="0">
                <a:latin typeface="+mn-ea"/>
              </a:rPr>
              <a:t>RADAR</a:t>
            </a:r>
            <a:r>
              <a:rPr lang="ja-JP" altLang="en-US" sz="2800" b="1" dirty="0">
                <a:latin typeface="+mn-ea"/>
              </a:rPr>
              <a:t>を用いて路面の段差を事前に検知することが可能であることが分かった</a:t>
            </a:r>
          </a:p>
        </p:txBody>
      </p:sp>
      <p:sp>
        <p:nvSpPr>
          <p:cNvPr id="10" name="テキスト ボックス 9">
            <a:extLst>
              <a:ext uri="{FF2B5EF4-FFF2-40B4-BE49-F238E27FC236}">
                <a16:creationId xmlns:a16="http://schemas.microsoft.com/office/drawing/2014/main" id="{36E703E2-747A-4B1D-AF09-011D6FC2969C}"/>
              </a:ext>
            </a:extLst>
          </p:cNvPr>
          <p:cNvSpPr txBox="1"/>
          <p:nvPr/>
        </p:nvSpPr>
        <p:spPr>
          <a:xfrm>
            <a:off x="527837" y="3045894"/>
            <a:ext cx="8353020" cy="954107"/>
          </a:xfrm>
          <a:prstGeom prst="rect">
            <a:avLst/>
          </a:prstGeom>
          <a:noFill/>
        </p:spPr>
        <p:txBody>
          <a:bodyPr wrap="square" rtlCol="0">
            <a:spAutoFit/>
          </a:bodyPr>
          <a:lstStyle/>
          <a:p>
            <a:pPr marL="457200" indent="-457200">
              <a:buFont typeface="Arial" panose="020B0604020202020204" pitchFamily="34" charset="0"/>
              <a:buChar char="•"/>
            </a:pPr>
            <a:r>
              <a:rPr lang="ja-JP" altLang="en-US" sz="2800" b="1" dirty="0">
                <a:latin typeface="+mn-ea"/>
              </a:rPr>
              <a:t>今後の課題として検知精度の向上，段差の大きさの特定があげられる</a:t>
            </a:r>
          </a:p>
        </p:txBody>
      </p:sp>
      <p:sp>
        <p:nvSpPr>
          <p:cNvPr id="11" name="テキスト ボックス 10">
            <a:extLst>
              <a:ext uri="{FF2B5EF4-FFF2-40B4-BE49-F238E27FC236}">
                <a16:creationId xmlns:a16="http://schemas.microsoft.com/office/drawing/2014/main" id="{7A0E5581-437C-4008-B21C-72F15DDCEDFB}"/>
              </a:ext>
            </a:extLst>
          </p:cNvPr>
          <p:cNvSpPr txBox="1"/>
          <p:nvPr/>
        </p:nvSpPr>
        <p:spPr>
          <a:xfrm>
            <a:off x="527837" y="4549675"/>
            <a:ext cx="8353020" cy="1384995"/>
          </a:xfrm>
          <a:prstGeom prst="rect">
            <a:avLst/>
          </a:prstGeom>
          <a:noFill/>
        </p:spPr>
        <p:txBody>
          <a:bodyPr wrap="square" rtlCol="0">
            <a:spAutoFit/>
          </a:bodyPr>
          <a:lstStyle/>
          <a:p>
            <a:pPr marL="457200" indent="-457200">
              <a:buFont typeface="Arial" panose="020B0604020202020204" pitchFamily="34" charset="0"/>
              <a:buChar char="•"/>
            </a:pPr>
            <a:r>
              <a:rPr lang="ja-JP" altLang="en-US" sz="2800" b="1" dirty="0">
                <a:latin typeface="+mn-ea"/>
              </a:rPr>
              <a:t>段差を事前に特定することで，アクティブサスペンションの動作タイミングの決定に応用できる可能性があると考える</a:t>
            </a:r>
          </a:p>
        </p:txBody>
      </p:sp>
    </p:spTree>
    <p:extLst>
      <p:ext uri="{BB962C8B-B14F-4D97-AF65-F5344CB8AC3E}">
        <p14:creationId xmlns:p14="http://schemas.microsoft.com/office/powerpoint/2010/main" val="752323873"/>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2368</TotalTime>
  <Words>954</Words>
  <Application>Microsoft Office PowerPoint</Application>
  <PresentationFormat>画面に合わせる (4:3)</PresentationFormat>
  <Paragraphs>92</Paragraphs>
  <Slides>9</Slides>
  <Notes>9</Notes>
  <HiddenSlides>1</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9</vt:i4>
      </vt:variant>
    </vt:vector>
  </HeadingPairs>
  <TitlesOfParts>
    <vt:vector size="14" baseType="lpstr">
      <vt:lpstr>游ゴシック</vt:lpstr>
      <vt:lpstr>Arial</vt:lpstr>
      <vt:lpstr>Calibri</vt:lpstr>
      <vt:lpstr>Calibri Light</vt:lpstr>
      <vt:lpstr>Office テーマ</vt:lpstr>
      <vt:lpstr>MATLAB/Simulinkによる RADAR計測システムの開発</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中間発表 RADARにおける磁性体の 影響に関する基礎検討</dc:title>
  <dc:creator>g15205@ichinoseki.kosen-ac.jp</dc:creator>
  <cp:lastModifiedBy>ryoga</cp:lastModifiedBy>
  <cp:revision>351</cp:revision>
  <cp:lastPrinted>2019-11-26T01:11:28Z</cp:lastPrinted>
  <dcterms:created xsi:type="dcterms:W3CDTF">2019-11-12T05:26:14Z</dcterms:created>
  <dcterms:modified xsi:type="dcterms:W3CDTF">2020-02-26T09:31:08Z</dcterms:modified>
</cp:coreProperties>
</file>